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59" r:id="rId6"/>
    <p:sldId id="260" r:id="rId7"/>
    <p:sldId id="261" r:id="rId8"/>
    <p:sldId id="283" r:id="rId9"/>
    <p:sldId id="262" r:id="rId10"/>
    <p:sldId id="279" r:id="rId11"/>
    <p:sldId id="280" r:id="rId12"/>
    <p:sldId id="281" r:id="rId13"/>
    <p:sldId id="263" r:id="rId14"/>
    <p:sldId id="276" r:id="rId15"/>
    <p:sldId id="271" r:id="rId16"/>
    <p:sldId id="264" r:id="rId17"/>
    <p:sldId id="265" r:id="rId18"/>
    <p:sldId id="267" r:id="rId19"/>
    <p:sldId id="268" r:id="rId20"/>
    <p:sldId id="269" r:id="rId21"/>
    <p:sldId id="282" r:id="rId22"/>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B488B89-2579-4598-8439-B74C39A5673B}" type="datetimeFigureOut">
              <a:rPr lang="en-AU"/>
              <a:pPr>
                <a:defRPr/>
              </a:pPr>
              <a:t>4/07/2013</a:t>
            </a:fld>
            <a:endParaRPr lang="en-AU"/>
          </a:p>
        </p:txBody>
      </p:sp>
      <p:sp>
        <p:nvSpPr>
          <p:cNvPr id="5" name="Footer Placeholder 18"/>
          <p:cNvSpPr>
            <a:spLocks noGrp="1"/>
          </p:cNvSpPr>
          <p:nvPr>
            <p:ph type="ftr" sz="quarter" idx="11"/>
          </p:nvPr>
        </p:nvSpPr>
        <p:spPr/>
        <p:txBody>
          <a:bodyPr/>
          <a:lstStyle>
            <a:lvl1pPr>
              <a:defRPr/>
            </a:lvl1pPr>
          </a:lstStyle>
          <a:p>
            <a:pPr>
              <a:defRPr/>
            </a:pPr>
            <a:endParaRPr lang="en-AU"/>
          </a:p>
        </p:txBody>
      </p:sp>
      <p:sp>
        <p:nvSpPr>
          <p:cNvPr id="6" name="Slide Number Placeholder 26"/>
          <p:cNvSpPr>
            <a:spLocks noGrp="1"/>
          </p:cNvSpPr>
          <p:nvPr>
            <p:ph type="sldNum" sz="quarter" idx="12"/>
          </p:nvPr>
        </p:nvSpPr>
        <p:spPr/>
        <p:txBody>
          <a:bodyPr/>
          <a:lstStyle>
            <a:lvl1pPr>
              <a:defRPr/>
            </a:lvl1pPr>
          </a:lstStyle>
          <a:p>
            <a:pPr>
              <a:defRPr/>
            </a:pPr>
            <a:fld id="{7FB1BAEB-5542-4297-BA88-C2C4770BF031}"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DE27667-B349-48E7-8156-D675E311942B}" type="datetimeFigureOut">
              <a:rPr lang="en-AU"/>
              <a:pPr>
                <a:defRPr/>
              </a:pPr>
              <a:t>4/07/2013</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CF45EB58-7967-4F96-9C19-D76ECCE2CBB2}"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2AF5FC-0A0F-4A0D-9329-988B07373050}" type="datetimeFigureOut">
              <a:rPr lang="en-AU"/>
              <a:pPr>
                <a:defRPr/>
              </a:pPr>
              <a:t>4/07/2013</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7CD891D3-462A-4E21-9F3E-0E75CF4503A1}"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E92C20C-A074-4291-A6EA-924F811DCE17}" type="datetimeFigureOut">
              <a:rPr lang="en-AU"/>
              <a:pPr>
                <a:defRPr/>
              </a:pPr>
              <a:t>4/07/2013</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8F49C204-A6C9-4F29-A696-2A377064EADF}"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8DAF67-D973-44A9-A7BA-BD54DD362824}" type="datetimeFigureOut">
              <a:rPr lang="en-AU"/>
              <a:pPr>
                <a:defRPr/>
              </a:pPr>
              <a:t>4/07/2013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0A2DA2B-F6E6-4D3F-8E9B-847DF9967C44}"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B98BC51-AEBF-4A44-8197-ACDF530D2DDE}" type="datetimeFigureOut">
              <a:rPr lang="en-AU"/>
              <a:pPr>
                <a:defRPr/>
              </a:pPr>
              <a:t>4/07/2013</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C29E8E25-9776-40E5-9164-41C1E74EAA6C}"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3C0E300-87EF-4F5F-A6B3-75BFD307FF36}" type="datetimeFigureOut">
              <a:rPr lang="en-AU"/>
              <a:pPr>
                <a:defRPr/>
              </a:pPr>
              <a:t>4/07/2013</a:t>
            </a:fld>
            <a:endParaRPr lang="en-AU"/>
          </a:p>
        </p:txBody>
      </p:sp>
      <p:sp>
        <p:nvSpPr>
          <p:cNvPr id="8" name="Footer Placeholder 21"/>
          <p:cNvSpPr>
            <a:spLocks noGrp="1"/>
          </p:cNvSpPr>
          <p:nvPr>
            <p:ph type="ftr" sz="quarter" idx="11"/>
          </p:nvPr>
        </p:nvSpPr>
        <p:spPr/>
        <p:txBody>
          <a:bodyPr/>
          <a:lstStyle>
            <a:lvl1pPr>
              <a:defRPr/>
            </a:lvl1pPr>
          </a:lstStyle>
          <a:p>
            <a:pPr>
              <a:defRPr/>
            </a:pPr>
            <a:endParaRPr lang="en-AU"/>
          </a:p>
        </p:txBody>
      </p:sp>
      <p:sp>
        <p:nvSpPr>
          <p:cNvPr id="9" name="Slide Number Placeholder 17"/>
          <p:cNvSpPr>
            <a:spLocks noGrp="1"/>
          </p:cNvSpPr>
          <p:nvPr>
            <p:ph type="sldNum" sz="quarter" idx="12"/>
          </p:nvPr>
        </p:nvSpPr>
        <p:spPr/>
        <p:txBody>
          <a:bodyPr/>
          <a:lstStyle>
            <a:lvl1pPr>
              <a:defRPr/>
            </a:lvl1pPr>
          </a:lstStyle>
          <a:p>
            <a:pPr>
              <a:defRPr/>
            </a:pPr>
            <a:fld id="{8774A807-7135-419D-A69A-B732E78478D0}"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4612822-167D-43DC-99AE-F116CE9FFDE5}" type="datetimeFigureOut">
              <a:rPr lang="en-AU"/>
              <a:pPr>
                <a:defRPr/>
              </a:pPr>
              <a:t>4/07/2013</a:t>
            </a:fld>
            <a:endParaRPr lang="en-AU"/>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pPr>
              <a:defRPr/>
            </a:pPr>
            <a:fld id="{2E73CF5F-724C-43F1-9C8B-688526FC058C}"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6E7618E-308E-47BC-9FA1-B02F0E9127DB}" type="datetimeFigureOut">
              <a:rPr lang="en-AU"/>
              <a:pPr>
                <a:defRPr/>
              </a:pPr>
              <a:t>4/07/2013</a:t>
            </a:fld>
            <a:endParaRPr lang="en-AU"/>
          </a:p>
        </p:txBody>
      </p:sp>
      <p:sp>
        <p:nvSpPr>
          <p:cNvPr id="3" name="Footer Placeholder 21"/>
          <p:cNvSpPr>
            <a:spLocks noGrp="1"/>
          </p:cNvSpPr>
          <p:nvPr>
            <p:ph type="ftr" sz="quarter" idx="11"/>
          </p:nvPr>
        </p:nvSpPr>
        <p:spPr/>
        <p:txBody>
          <a:bodyPr/>
          <a:lstStyle>
            <a:lvl1pPr>
              <a:defRPr/>
            </a:lvl1pPr>
          </a:lstStyle>
          <a:p>
            <a:pPr>
              <a:defRPr/>
            </a:pPr>
            <a:endParaRPr lang="en-AU"/>
          </a:p>
        </p:txBody>
      </p:sp>
      <p:sp>
        <p:nvSpPr>
          <p:cNvPr id="4" name="Slide Number Placeholder 17"/>
          <p:cNvSpPr>
            <a:spLocks noGrp="1"/>
          </p:cNvSpPr>
          <p:nvPr>
            <p:ph type="sldNum" sz="quarter" idx="12"/>
          </p:nvPr>
        </p:nvSpPr>
        <p:spPr/>
        <p:txBody>
          <a:bodyPr/>
          <a:lstStyle>
            <a:lvl1pPr>
              <a:defRPr/>
            </a:lvl1pPr>
          </a:lstStyle>
          <a:p>
            <a:pPr>
              <a:defRPr/>
            </a:pPr>
            <a:fld id="{1D88F6C8-A37F-4E67-94E6-66A64DFB1217}"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662B110-4D03-47B3-A751-332ED64A55E3}" type="datetimeFigureOut">
              <a:rPr lang="en-AU"/>
              <a:pPr>
                <a:defRPr/>
              </a:pPr>
              <a:t>4/07/2013</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B7A97009-DBC1-443F-B24D-10F113C3941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26C87CB-40F8-47C7-BC26-B3EB3F74B6B4}" type="datetimeFigureOut">
              <a:rPr lang="en-AU"/>
              <a:pPr>
                <a:defRPr/>
              </a:pPr>
              <a:t>4/07/2013</a:t>
            </a:fld>
            <a:endParaRPr lang="en-AU"/>
          </a:p>
        </p:txBody>
      </p:sp>
      <p:sp>
        <p:nvSpPr>
          <p:cNvPr id="10" name="Footer Placeholder 5"/>
          <p:cNvSpPr>
            <a:spLocks noGrp="1"/>
          </p:cNvSpPr>
          <p:nvPr>
            <p:ph type="ftr" sz="quarter" idx="11"/>
          </p:nvPr>
        </p:nvSpPr>
        <p:spPr/>
        <p:txBody>
          <a:bodyPr/>
          <a:lstStyle>
            <a:lvl1pPr>
              <a:defRPr/>
            </a:lvl1pPr>
          </a:lstStyle>
          <a:p>
            <a:pPr>
              <a:defRPr/>
            </a:pPr>
            <a:endParaRPr lang="en-A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158B1D1-3DD7-4E05-8417-950E7114751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EBB26E99-C73C-41BF-B7F3-C7DC6EE08B2A}" type="datetimeFigureOut">
              <a:rPr lang="en-AU"/>
              <a:pPr>
                <a:defRPr/>
              </a:pPr>
              <a:t>4/07/2013</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A2BFF568-7B98-4AAD-BC6D-62287C59058C}" type="slidenum">
              <a:rPr lang="en-AU"/>
              <a:pPr>
                <a:defRPr/>
              </a:pPr>
              <a:t>‹#›</a:t>
            </a:fld>
            <a:endParaRPr lang="en-A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851648" cy="1828800"/>
          </a:xfrm>
        </p:spPr>
        <p:txBody>
          <a:bodyPr/>
          <a:lstStyle/>
          <a:p>
            <a:pPr eaLnBrk="1" fontAlgn="auto" hangingPunct="1">
              <a:spcAft>
                <a:spcPts val="0"/>
              </a:spcAft>
              <a:defRPr/>
            </a:pPr>
            <a:r>
              <a:rPr lang="en-AU" dirty="0" smtClean="0">
                <a:effectLst>
                  <a:outerShdw blurRad="190500" dist="190500" dir="2400000" algn="tl" rotWithShape="0">
                    <a:schemeClr val="accent1">
                      <a:lumMod val="50000"/>
                      <a:alpha val="43000"/>
                    </a:schemeClr>
                  </a:outerShdw>
                </a:effectLst>
              </a:rPr>
              <a:t>SAWTELL PUBLIC SCHOOL</a:t>
            </a:r>
            <a:endParaRPr lang="en-AU" dirty="0">
              <a:effectLst>
                <a:outerShdw blurRad="190500" dist="190500" dir="2400000" algn="tl" rotWithShape="0">
                  <a:schemeClr val="accent1">
                    <a:lumMod val="50000"/>
                    <a:alpha val="43000"/>
                  </a:schemeClr>
                </a:outerShdw>
              </a:effectLst>
            </a:endParaRPr>
          </a:p>
        </p:txBody>
      </p:sp>
      <p:sp>
        <p:nvSpPr>
          <p:cNvPr id="13314" name="Subtitle 2"/>
          <p:cNvSpPr>
            <a:spLocks noGrp="1"/>
          </p:cNvSpPr>
          <p:nvPr>
            <p:ph type="subTitle" idx="1"/>
          </p:nvPr>
        </p:nvSpPr>
        <p:spPr>
          <a:xfrm>
            <a:off x="533400" y="3228975"/>
            <a:ext cx="7854950" cy="3368675"/>
          </a:xfrm>
        </p:spPr>
        <p:txBody>
          <a:bodyPr/>
          <a:lstStyle/>
          <a:p>
            <a:pPr marR="0" eaLnBrk="1" hangingPunct="1"/>
            <a:r>
              <a:rPr lang="en-AU" dirty="0" smtClean="0"/>
              <a:t>NATIONAL</a:t>
            </a:r>
          </a:p>
          <a:p>
            <a:pPr marR="0" eaLnBrk="1" hangingPunct="1"/>
            <a:r>
              <a:rPr lang="en-AU" dirty="0" smtClean="0"/>
              <a:t> PARTNERSHIPS</a:t>
            </a:r>
          </a:p>
          <a:p>
            <a:pPr marR="0" eaLnBrk="1" hangingPunct="1"/>
            <a:r>
              <a:rPr lang="en-AU" dirty="0" smtClean="0"/>
              <a:t>2009-2011 </a:t>
            </a:r>
          </a:p>
          <a:p>
            <a:pPr marR="0" eaLnBrk="1" hangingPunct="1"/>
            <a:r>
              <a:rPr lang="en-AU" dirty="0" smtClean="0"/>
              <a:t> NUMERACY</a:t>
            </a:r>
          </a:p>
        </p:txBody>
      </p:sp>
      <p:pic>
        <p:nvPicPr>
          <p:cNvPr id="13315" name="Picture 4" descr="C:\Users\michael\Desktop\maths photos\7 Sawtell Technoogy.JPG"/>
          <p:cNvPicPr>
            <a:picLocks noChangeAspect="1" noChangeArrowheads="1"/>
          </p:cNvPicPr>
          <p:nvPr/>
        </p:nvPicPr>
        <p:blipFill>
          <a:blip r:embed="rId2" cstate="print"/>
          <a:srcRect/>
          <a:stretch>
            <a:fillRect/>
          </a:stretch>
        </p:blipFill>
        <p:spPr bwMode="auto">
          <a:xfrm>
            <a:off x="539750" y="2133600"/>
            <a:ext cx="5256213" cy="4387850"/>
          </a:xfrm>
          <a:prstGeom prst="rect">
            <a:avLst/>
          </a:prstGeom>
          <a:noFill/>
          <a:ln w="9525">
            <a:noFill/>
            <a:miter lim="800000"/>
            <a:headEnd/>
            <a:tailEnd/>
          </a:ln>
          <a:effectLst>
            <a:outerShdw blurRad="317500" dist="304800" dir="2400000" algn="ctr" rotWithShape="0">
              <a:schemeClr val="accent1">
                <a:lumMod val="50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539750" y="692150"/>
          <a:ext cx="8229600" cy="504055"/>
        </p:xfrm>
        <a:graphic>
          <a:graphicData uri="http://schemas.openxmlformats.org/drawingml/2006/table">
            <a:tbl>
              <a:tblPr firstRow="1" firstCol="1" bandRow="1"/>
              <a:tblGrid>
                <a:gridCol w="8229600"/>
              </a:tblGrid>
              <a:tr h="504055">
                <a:tc>
                  <a:txBody>
                    <a:bodyPr/>
                    <a:lstStyle/>
                    <a:p>
                      <a:pPr algn="ctr">
                        <a:lnSpc>
                          <a:spcPct val="115000"/>
                        </a:lnSpc>
                        <a:spcAft>
                          <a:spcPts val="0"/>
                        </a:spcAft>
                      </a:pPr>
                      <a:r>
                        <a:rPr lang="en-AU" sz="2400" u="sng" dirty="0">
                          <a:effectLst/>
                          <a:latin typeface="NSWPrintSolid"/>
                          <a:ea typeface="SimSun"/>
                          <a:cs typeface="Times New Roman"/>
                        </a:rPr>
                        <a:t>My addition and subtraction problem solving skills(EAS)</a:t>
                      </a:r>
                      <a:r>
                        <a:rPr lang="en-AU" sz="2400" dirty="0">
                          <a:effectLst/>
                          <a:latin typeface="NSWPrintSolid"/>
                          <a:ea typeface="SimSun"/>
                          <a:cs typeface="Times New Roman"/>
                        </a:rPr>
                        <a:t>  </a:t>
                      </a:r>
                      <a:endParaRPr lang="en-AU" sz="1000" dirty="0">
                        <a:effectLst/>
                        <a:latin typeface="Calibri"/>
                        <a:ea typeface="SimSun"/>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12" name="Table 11"/>
          <p:cNvGraphicFramePr>
            <a:graphicFrameLocks noGrp="1"/>
          </p:cNvGraphicFramePr>
          <p:nvPr/>
        </p:nvGraphicFramePr>
        <p:xfrm>
          <a:off x="1979613" y="1301750"/>
          <a:ext cx="5112568" cy="560832"/>
        </p:xfrm>
        <a:graphic>
          <a:graphicData uri="http://schemas.openxmlformats.org/drawingml/2006/table">
            <a:tbl>
              <a:tblPr firstRow="1" firstCol="1" bandRow="1"/>
              <a:tblGrid>
                <a:gridCol w="5112568"/>
              </a:tblGrid>
              <a:tr h="504055">
                <a:tc>
                  <a:txBody>
                    <a:bodyPr/>
                    <a:lstStyle/>
                    <a:p>
                      <a:pPr>
                        <a:lnSpc>
                          <a:spcPct val="115000"/>
                        </a:lnSpc>
                        <a:spcAft>
                          <a:spcPts val="0"/>
                        </a:spcAft>
                      </a:pPr>
                      <a:r>
                        <a:rPr lang="en-AU" sz="1600" dirty="0">
                          <a:effectLst/>
                          <a:latin typeface="NSWPrintSolid"/>
                          <a:ea typeface="SimSun"/>
                          <a:cs typeface="Times New Roman"/>
                        </a:rPr>
                        <a:t>I need counters or fingers to add and subtract numbers up to ten.</a:t>
                      </a:r>
                      <a:endParaRPr lang="en-AU" sz="1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nvGraphicFramePr>
        <p:xfrm>
          <a:off x="1979613" y="1989138"/>
          <a:ext cx="5112568" cy="648071"/>
        </p:xfrm>
        <a:graphic>
          <a:graphicData uri="http://schemas.openxmlformats.org/drawingml/2006/table">
            <a:tbl>
              <a:tblPr firstRow="1" firstCol="1" bandRow="1"/>
              <a:tblGrid>
                <a:gridCol w="5112568"/>
              </a:tblGrid>
              <a:tr h="648071">
                <a:tc>
                  <a:txBody>
                    <a:bodyPr/>
                    <a:lstStyle/>
                    <a:p>
                      <a:pPr>
                        <a:lnSpc>
                          <a:spcPct val="115000"/>
                        </a:lnSpc>
                        <a:spcAft>
                          <a:spcPts val="0"/>
                        </a:spcAft>
                      </a:pPr>
                      <a:r>
                        <a:rPr lang="en-AU" sz="1600" dirty="0">
                          <a:effectLst/>
                          <a:latin typeface="NSWPrintSolid"/>
                          <a:ea typeface="SimSun"/>
                          <a:cs typeface="Times New Roman"/>
                        </a:rPr>
                        <a:t>I don’t need counters or fingers to add and subtract, I can see them in my mind, I count from 1</a:t>
                      </a:r>
                      <a:endParaRPr lang="en-AU" sz="1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95" name="Rectangle 2"/>
          <p:cNvSpPr>
            <a:spLocks noChangeArrowheads="1"/>
          </p:cNvSpPr>
          <p:nvPr/>
        </p:nvSpPr>
        <p:spPr bwMode="auto">
          <a:xfrm>
            <a:off x="1638300" y="3849688"/>
            <a:ext cx="9144000" cy="457200"/>
          </a:xfrm>
          <a:prstGeom prst="rect">
            <a:avLst/>
          </a:prstGeom>
          <a:noFill/>
          <a:ln w="9525">
            <a:noFill/>
            <a:miter lim="800000"/>
            <a:headEnd/>
            <a:tailEnd/>
          </a:ln>
        </p:spPr>
        <p:txBody>
          <a:bodyPr wrap="none" anchor="ctr">
            <a:spAutoFit/>
          </a:bodyPr>
          <a:lstStyle/>
          <a:p>
            <a:endParaRPr lang="en-US">
              <a:cs typeface="Arial" charset="0"/>
            </a:endParaRPr>
          </a:p>
        </p:txBody>
      </p:sp>
      <p:graphicFrame>
        <p:nvGraphicFramePr>
          <p:cNvPr id="15" name="Table 14"/>
          <p:cNvGraphicFramePr>
            <a:graphicFrameLocks noGrp="1"/>
          </p:cNvGraphicFramePr>
          <p:nvPr/>
        </p:nvGraphicFramePr>
        <p:xfrm>
          <a:off x="468313" y="2781300"/>
          <a:ext cx="8229600" cy="525780"/>
        </p:xfrm>
        <a:graphic>
          <a:graphicData uri="http://schemas.openxmlformats.org/drawingml/2006/table">
            <a:tbl>
              <a:tblPr firstRow="1" firstCol="1" bandRow="1"/>
              <a:tblGrid>
                <a:gridCol w="4167636"/>
                <a:gridCol w="4061964"/>
              </a:tblGrid>
              <a:tr h="504056">
                <a:tc>
                  <a:txBody>
                    <a:bodyPr/>
                    <a:lstStyle/>
                    <a:p>
                      <a:pPr>
                        <a:lnSpc>
                          <a:spcPct val="115000"/>
                        </a:lnSpc>
                        <a:spcAft>
                          <a:spcPts val="0"/>
                        </a:spcAft>
                      </a:pPr>
                      <a:r>
                        <a:rPr lang="en-AU" sz="1500">
                          <a:effectLst/>
                          <a:latin typeface="NSWPrintSolid"/>
                          <a:ea typeface="SimSun"/>
                          <a:cs typeface="Times New Roman"/>
                        </a:rPr>
                        <a:t>I can count on from the biggest number when I to 10.</a:t>
                      </a:r>
                      <a:endParaRPr lang="en-AU" sz="1000">
                        <a:effectLst/>
                        <a:latin typeface="Calibri"/>
                        <a:ea typeface="SimSun"/>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500" dirty="0">
                          <a:effectLst/>
                          <a:latin typeface="NSWPrintSolid"/>
                          <a:ea typeface="SimSun"/>
                          <a:cs typeface="Times New Roman"/>
                        </a:rPr>
                        <a:t>I can count back from the biggest number to subtract from 10</a:t>
                      </a:r>
                      <a:endParaRPr lang="en-AU" sz="1000" dirty="0">
                        <a:effectLst/>
                        <a:latin typeface="Calibri"/>
                        <a:ea typeface="SimSun"/>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nvGraphicFramePr>
        <p:xfrm>
          <a:off x="395288" y="3429000"/>
          <a:ext cx="8229601" cy="1800200"/>
        </p:xfrm>
        <a:graphic>
          <a:graphicData uri="http://schemas.openxmlformats.org/drawingml/2006/table">
            <a:tbl>
              <a:tblPr firstRow="1" firstCol="1" bandRow="1"/>
              <a:tblGrid>
                <a:gridCol w="1333446"/>
                <a:gridCol w="1493860"/>
                <a:gridCol w="1305039"/>
                <a:gridCol w="1365752"/>
                <a:gridCol w="1365752"/>
                <a:gridCol w="1365752"/>
              </a:tblGrid>
              <a:tr h="1800200">
                <a:tc>
                  <a:txBody>
                    <a:bodyPr/>
                    <a:lstStyle/>
                    <a:p>
                      <a:pPr>
                        <a:lnSpc>
                          <a:spcPct val="115000"/>
                        </a:lnSpc>
                        <a:spcAft>
                          <a:spcPts val="0"/>
                        </a:spcAft>
                      </a:pPr>
                      <a:r>
                        <a:rPr lang="en-AU" sz="1400">
                          <a:effectLst/>
                          <a:latin typeface="NSWPrintSolid"/>
                          <a:ea typeface="SimSun"/>
                          <a:cs typeface="Times New Roman"/>
                        </a:rPr>
                        <a:t>I know how to use:</a:t>
                      </a:r>
                      <a:endParaRPr lang="en-AU" sz="1000">
                        <a:effectLst/>
                        <a:latin typeface="Calibri"/>
                        <a:ea typeface="SimSun"/>
                        <a:cs typeface="Times New Roman"/>
                      </a:endParaRPr>
                    </a:p>
                    <a:p>
                      <a:pPr>
                        <a:lnSpc>
                          <a:spcPct val="115000"/>
                        </a:lnSpc>
                        <a:spcAft>
                          <a:spcPts val="0"/>
                        </a:spcAft>
                      </a:pPr>
                      <a:r>
                        <a:rPr lang="en-AU" sz="1400">
                          <a:effectLst/>
                          <a:latin typeface="NSWPrintSolid"/>
                          <a:ea typeface="SimSun"/>
                          <a:cs typeface="Times New Roman"/>
                        </a:rPr>
                        <a:t>doubles to 12 to add and subtract.</a:t>
                      </a:r>
                      <a:endParaRPr lang="en-AU" sz="1000">
                        <a:effectLst/>
                        <a:latin typeface="Calibri"/>
                        <a:ea typeface="SimSun"/>
                        <a:cs typeface="Times New Roman"/>
                      </a:endParaRPr>
                    </a:p>
                    <a:p>
                      <a:pPr>
                        <a:lnSpc>
                          <a:spcPct val="115000"/>
                        </a:lnSpc>
                        <a:spcAft>
                          <a:spcPts val="0"/>
                        </a:spcAft>
                      </a:pPr>
                      <a:r>
                        <a:rPr lang="en-AU" sz="1400">
                          <a:effectLst/>
                          <a:latin typeface="NSWPrintSolid"/>
                          <a:ea typeface="SimSun"/>
                          <a:cs typeface="Times New Roman"/>
                        </a:rPr>
                        <a:t> </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a:effectLst/>
                          <a:latin typeface="NSWPrintSolid"/>
                          <a:ea typeface="SimSun"/>
                          <a:cs typeface="Times New Roman"/>
                        </a:rPr>
                        <a:t>I know how to use my doubles to 12 to halve.</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a:effectLst/>
                          <a:latin typeface="NSWPrintSolid"/>
                          <a:ea typeface="SimSun"/>
                          <a:cs typeface="Times New Roman"/>
                        </a:rPr>
                        <a:t>I know how to use:</a:t>
                      </a:r>
                      <a:endParaRPr lang="en-AU" sz="1000">
                        <a:effectLst/>
                        <a:latin typeface="Calibri"/>
                        <a:ea typeface="SimSun"/>
                        <a:cs typeface="Times New Roman"/>
                      </a:endParaRPr>
                    </a:p>
                    <a:p>
                      <a:pPr>
                        <a:lnSpc>
                          <a:spcPct val="115000"/>
                        </a:lnSpc>
                        <a:spcAft>
                          <a:spcPts val="0"/>
                        </a:spcAft>
                      </a:pPr>
                      <a:r>
                        <a:rPr lang="en-AU" sz="1400">
                          <a:effectLst/>
                          <a:latin typeface="NSWPrintSolid"/>
                          <a:ea typeface="SimSun"/>
                          <a:cs typeface="Times New Roman"/>
                        </a:rPr>
                        <a:t>near doubles</a:t>
                      </a:r>
                      <a:endParaRPr lang="en-AU" sz="1000">
                        <a:effectLst/>
                        <a:latin typeface="Calibri"/>
                        <a:ea typeface="SimSun"/>
                        <a:cs typeface="Times New Roman"/>
                      </a:endParaRPr>
                    </a:p>
                    <a:p>
                      <a:pPr>
                        <a:lnSpc>
                          <a:spcPct val="115000"/>
                        </a:lnSpc>
                        <a:spcAft>
                          <a:spcPts val="0"/>
                        </a:spcAft>
                      </a:pPr>
                      <a:r>
                        <a:rPr lang="en-AU" sz="1400">
                          <a:effectLst/>
                          <a:latin typeface="NSWPrintSolid"/>
                          <a:ea typeface="SimSun"/>
                          <a:cs typeface="Times New Roman"/>
                        </a:rPr>
                        <a:t> </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a:effectLst/>
                          <a:latin typeface="NSWPrintSolid"/>
                          <a:ea typeface="SimSun"/>
                          <a:cs typeface="Times New Roman"/>
                        </a:rPr>
                        <a:t>I know how to use: combinations up to 10</a:t>
                      </a:r>
                      <a:endParaRPr lang="en-AU" sz="1000">
                        <a:effectLst/>
                        <a:latin typeface="Calibri"/>
                        <a:ea typeface="SimSun"/>
                        <a:cs typeface="Times New Roman"/>
                      </a:endParaRPr>
                    </a:p>
                    <a:p>
                      <a:pPr>
                        <a:lnSpc>
                          <a:spcPct val="115000"/>
                        </a:lnSpc>
                        <a:spcAft>
                          <a:spcPts val="0"/>
                        </a:spcAft>
                      </a:pPr>
                      <a:r>
                        <a:rPr lang="en-AU" sz="1400">
                          <a:effectLst/>
                          <a:latin typeface="NSWPrintSolid"/>
                          <a:ea typeface="SimSun"/>
                          <a:cs typeface="Times New Roman"/>
                        </a:rPr>
                        <a:t> </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a:effectLst/>
                          <a:latin typeface="NSWPrintSolid"/>
                          <a:ea typeface="SimSun"/>
                          <a:cs typeface="Times New Roman"/>
                        </a:rPr>
                        <a:t>I know how to:</a:t>
                      </a:r>
                      <a:endParaRPr lang="en-AU" sz="1000">
                        <a:effectLst/>
                        <a:latin typeface="Calibri"/>
                        <a:ea typeface="SimSun"/>
                        <a:cs typeface="Times New Roman"/>
                      </a:endParaRPr>
                    </a:p>
                    <a:p>
                      <a:pPr>
                        <a:lnSpc>
                          <a:spcPct val="115000"/>
                        </a:lnSpc>
                        <a:spcAft>
                          <a:spcPts val="0"/>
                        </a:spcAft>
                      </a:pPr>
                      <a:r>
                        <a:rPr lang="en-AU" sz="1400">
                          <a:effectLst/>
                          <a:latin typeface="NSWPrintSolid"/>
                          <a:ea typeface="SimSun"/>
                          <a:cs typeface="Times New Roman"/>
                        </a:rPr>
                        <a:t>bridge to 10 using my number combinations of 10</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dirty="0">
                          <a:effectLst/>
                          <a:latin typeface="NSWPrintSolid"/>
                          <a:ea typeface="SimSun"/>
                          <a:cs typeface="Times New Roman"/>
                        </a:rPr>
                        <a:t>I know how to use:</a:t>
                      </a:r>
                      <a:endParaRPr lang="en-AU" sz="1000" dirty="0">
                        <a:effectLst/>
                        <a:latin typeface="Calibri"/>
                        <a:ea typeface="SimSun"/>
                        <a:cs typeface="Times New Roman"/>
                      </a:endParaRPr>
                    </a:p>
                    <a:p>
                      <a:pPr>
                        <a:lnSpc>
                          <a:spcPct val="115000"/>
                        </a:lnSpc>
                        <a:spcAft>
                          <a:spcPts val="0"/>
                        </a:spcAft>
                      </a:pPr>
                      <a:r>
                        <a:rPr lang="en-AU" sz="1400" dirty="0">
                          <a:effectLst/>
                          <a:latin typeface="NSWPrintSolid"/>
                          <a:ea typeface="SimSun"/>
                          <a:cs typeface="Times New Roman"/>
                        </a:rPr>
                        <a:t>combinations up to 10 to solve subtraction problems</a:t>
                      </a:r>
                      <a:endParaRPr lang="en-AU" sz="1000" dirty="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nvGraphicFramePr>
        <p:xfrm>
          <a:off x="395288" y="5300663"/>
          <a:ext cx="8229601" cy="1121664"/>
        </p:xfrm>
        <a:graphic>
          <a:graphicData uri="http://schemas.openxmlformats.org/drawingml/2006/table">
            <a:tbl>
              <a:tblPr firstRow="1" firstCol="1" bandRow="1"/>
              <a:tblGrid>
                <a:gridCol w="1333446"/>
                <a:gridCol w="1493860"/>
                <a:gridCol w="1305039"/>
                <a:gridCol w="1365752"/>
                <a:gridCol w="1365752"/>
                <a:gridCol w="1365752"/>
              </a:tblGrid>
              <a:tr h="1106860">
                <a:tc>
                  <a:txBody>
                    <a:bodyPr/>
                    <a:lstStyle/>
                    <a:p>
                      <a:pPr>
                        <a:lnSpc>
                          <a:spcPct val="115000"/>
                        </a:lnSpc>
                        <a:spcAft>
                          <a:spcPts val="0"/>
                        </a:spcAft>
                      </a:pPr>
                      <a:r>
                        <a:rPr lang="en-AU" sz="1600">
                          <a:effectLst/>
                          <a:latin typeface="NSWPrintSolid"/>
                          <a:ea typeface="SimSun"/>
                          <a:cs typeface="Times New Roman"/>
                        </a:rPr>
                        <a:t>2+2=</a:t>
                      </a:r>
                      <a:endParaRPr lang="en-AU" sz="1000">
                        <a:effectLst/>
                        <a:latin typeface="Calibri"/>
                        <a:ea typeface="SimSun"/>
                        <a:cs typeface="Times New Roman"/>
                      </a:endParaRPr>
                    </a:p>
                    <a:p>
                      <a:pPr>
                        <a:lnSpc>
                          <a:spcPct val="115000"/>
                        </a:lnSpc>
                        <a:spcAft>
                          <a:spcPts val="0"/>
                        </a:spcAft>
                      </a:pPr>
                      <a:r>
                        <a:rPr lang="en-AU" sz="1600">
                          <a:effectLst/>
                          <a:latin typeface="NSWPrintSolid"/>
                          <a:ea typeface="SimSun"/>
                          <a:cs typeface="Times New Roman"/>
                        </a:rPr>
                        <a:t>4+4=</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600">
                          <a:effectLst/>
                          <a:latin typeface="NSWPrintSolid"/>
                          <a:ea typeface="SimSun"/>
                          <a:cs typeface="Times New Roman"/>
                        </a:rPr>
                        <a:t>Double 2 is 4 so half of 4 is 2.</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600">
                          <a:effectLst/>
                          <a:latin typeface="NSWPrintSolid"/>
                          <a:ea typeface="SimSun"/>
                          <a:cs typeface="Times New Roman"/>
                        </a:rPr>
                        <a:t>2+3 = 2+2+1</a:t>
                      </a:r>
                      <a:endParaRPr lang="en-AU" sz="1000">
                        <a:effectLst/>
                        <a:latin typeface="Calibri"/>
                        <a:ea typeface="SimSun"/>
                        <a:cs typeface="Times New Roman"/>
                      </a:endParaRPr>
                    </a:p>
                    <a:p>
                      <a:pPr>
                        <a:lnSpc>
                          <a:spcPct val="115000"/>
                        </a:lnSpc>
                        <a:spcAft>
                          <a:spcPts val="0"/>
                        </a:spcAft>
                      </a:pPr>
                      <a:r>
                        <a:rPr lang="en-AU" sz="1600">
                          <a:effectLst/>
                          <a:latin typeface="NSWPrintSolid"/>
                          <a:ea typeface="SimSun"/>
                          <a:cs typeface="Times New Roman"/>
                        </a:rPr>
                        <a:t>7+9 = 7+7+2</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600">
                          <a:effectLst/>
                          <a:latin typeface="NSWPrintSolid"/>
                          <a:ea typeface="SimSun"/>
                          <a:cs typeface="Times New Roman"/>
                        </a:rPr>
                        <a:t>6+4=10</a:t>
                      </a:r>
                      <a:endParaRPr lang="en-AU" sz="1000">
                        <a:effectLst/>
                        <a:latin typeface="Calibri"/>
                        <a:ea typeface="SimSun"/>
                        <a:cs typeface="Times New Roman"/>
                      </a:endParaRPr>
                    </a:p>
                    <a:p>
                      <a:pPr>
                        <a:lnSpc>
                          <a:spcPct val="115000"/>
                        </a:lnSpc>
                        <a:spcAft>
                          <a:spcPts val="0"/>
                        </a:spcAft>
                      </a:pPr>
                      <a:r>
                        <a:rPr lang="en-AU" sz="1600">
                          <a:effectLst/>
                          <a:latin typeface="NSWPrintSolid"/>
                          <a:ea typeface="SimSun"/>
                          <a:cs typeface="Times New Roman"/>
                        </a:rPr>
                        <a:t>3+4=7</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600">
                          <a:effectLst/>
                          <a:latin typeface="NSWPrintSolid"/>
                          <a:ea typeface="SimSun"/>
                          <a:cs typeface="Times New Roman"/>
                        </a:rPr>
                        <a:t>6+5 = 6+4+1</a:t>
                      </a:r>
                      <a:endParaRPr lang="en-AU" sz="1000">
                        <a:effectLst/>
                        <a:latin typeface="Calibri"/>
                        <a:ea typeface="SimSun"/>
                        <a:cs typeface="Times New Roman"/>
                      </a:endParaRPr>
                    </a:p>
                    <a:p>
                      <a:pPr>
                        <a:lnSpc>
                          <a:spcPct val="115000"/>
                        </a:lnSpc>
                        <a:spcAft>
                          <a:spcPts val="0"/>
                        </a:spcAft>
                      </a:pPr>
                      <a:r>
                        <a:rPr lang="en-AU" sz="1600">
                          <a:effectLst/>
                          <a:latin typeface="NSWPrintSolid"/>
                          <a:ea typeface="SimSun"/>
                          <a:cs typeface="Times New Roman"/>
                        </a:rPr>
                        <a:t>5+7 = 5+5+2</a:t>
                      </a:r>
                      <a:endParaRPr lang="en-AU" sz="100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600" dirty="0">
                          <a:effectLst/>
                          <a:latin typeface="NSWPrintSolid"/>
                          <a:ea typeface="SimSun"/>
                          <a:cs typeface="Times New Roman"/>
                        </a:rPr>
                        <a:t>8+2=10 so 10-2=8</a:t>
                      </a:r>
                      <a:endParaRPr lang="en-AU" sz="1000" dirty="0">
                        <a:effectLst/>
                        <a:latin typeface="Calibri"/>
                        <a:ea typeface="SimSun"/>
                        <a:cs typeface="Times New Roman"/>
                      </a:endParaRPr>
                    </a:p>
                    <a:p>
                      <a:pPr>
                        <a:lnSpc>
                          <a:spcPct val="115000"/>
                        </a:lnSpc>
                        <a:spcAft>
                          <a:spcPts val="0"/>
                        </a:spcAft>
                      </a:pPr>
                      <a:r>
                        <a:rPr lang="en-AU" sz="1600" dirty="0">
                          <a:effectLst/>
                          <a:latin typeface="NSWPrintSolid"/>
                          <a:ea typeface="SimSun"/>
                          <a:cs typeface="Times New Roman"/>
                        </a:rPr>
                        <a:t>6+3=9 so 9-6=3</a:t>
                      </a:r>
                      <a:endParaRPr lang="en-AU" sz="1000" dirty="0">
                        <a:effectLst/>
                        <a:latin typeface="Calibri"/>
                        <a:ea typeface="SimSun"/>
                        <a:cs typeface="Times New Roman"/>
                      </a:endParaRPr>
                    </a:p>
                  </a:txBody>
                  <a:tcPr marL="60155" marR="60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23938" y="1196975"/>
          <a:ext cx="7096855" cy="4788111"/>
        </p:xfrm>
        <a:graphic>
          <a:graphicData uri="http://schemas.openxmlformats.org/drawingml/2006/table">
            <a:tbl>
              <a:tblPr/>
              <a:tblGrid>
                <a:gridCol w="780197"/>
                <a:gridCol w="780197"/>
                <a:gridCol w="780197"/>
                <a:gridCol w="780197"/>
                <a:gridCol w="780197"/>
                <a:gridCol w="780197"/>
                <a:gridCol w="780197"/>
                <a:gridCol w="780197"/>
                <a:gridCol w="780197"/>
                <a:gridCol w="75082"/>
              </a:tblGrid>
              <a:tr h="1008111">
                <a:tc gridSpan="10">
                  <a:txBody>
                    <a:bodyPr/>
                    <a:lstStyle/>
                    <a:p>
                      <a:pPr algn="ctr">
                        <a:lnSpc>
                          <a:spcPct val="115000"/>
                        </a:lnSpc>
                        <a:spcAft>
                          <a:spcPts val="1000"/>
                        </a:spcAft>
                      </a:pPr>
                      <a:r>
                        <a:rPr lang="en-AU" sz="3500" b="1" dirty="0">
                          <a:effectLst/>
                          <a:latin typeface="Calibri"/>
                          <a:ea typeface="SimSun"/>
                          <a:cs typeface="Times New Roman"/>
                        </a:rPr>
                        <a:t>Place Value Check List</a:t>
                      </a:r>
                      <a:endParaRPr lang="en-AU" sz="800" dirty="0">
                        <a:effectLst/>
                        <a:latin typeface="Calibri"/>
                        <a:ea typeface="SimSun"/>
                        <a:cs typeface="Times New Roman"/>
                      </a:endParaRPr>
                    </a:p>
                  </a:txBody>
                  <a:tcPr marL="49682" marR="49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37481">
                <a:tc gridSpan="9">
                  <a:txBody>
                    <a:bodyPr/>
                    <a:lstStyle/>
                    <a:p>
                      <a:pPr algn="ctr">
                        <a:lnSpc>
                          <a:spcPct val="115000"/>
                        </a:lnSpc>
                        <a:spcAft>
                          <a:spcPts val="1000"/>
                        </a:spcAft>
                      </a:pPr>
                      <a:r>
                        <a:rPr lang="en-AU" sz="2000" b="1">
                          <a:effectLst/>
                          <a:latin typeface="Calibri"/>
                          <a:ea typeface="SimSun"/>
                          <a:cs typeface="Times New Roman"/>
                        </a:rPr>
                        <a:t>Place Value 2</a:t>
                      </a:r>
                      <a:endParaRPr lang="en-AU" sz="800">
                        <a:effectLst/>
                        <a:latin typeface="Calibri"/>
                        <a:ea typeface="SimSun"/>
                        <a:cs typeface="Times New Roman"/>
                      </a:endParaRPr>
                    </a:p>
                  </a:txBody>
                  <a:tcPr marL="49682" marR="49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nSpc>
                          <a:spcPct val="115000"/>
                        </a:lnSpc>
                        <a:spcAft>
                          <a:spcPts val="1000"/>
                        </a:spcAft>
                      </a:pPr>
                      <a:r>
                        <a:rPr lang="en-AU" sz="800">
                          <a:effectLst/>
                          <a:latin typeface="Calibri"/>
                          <a:ea typeface="SimSu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589376">
                <a:tc>
                  <a:txBody>
                    <a:bodyPr/>
                    <a:lstStyle/>
                    <a:p>
                      <a:pPr algn="ctr">
                        <a:lnSpc>
                          <a:spcPct val="115000"/>
                        </a:lnSpc>
                        <a:spcAft>
                          <a:spcPts val="1000"/>
                        </a:spcAft>
                      </a:pPr>
                      <a:r>
                        <a:rPr lang="en-AU" sz="1000">
                          <a:effectLst/>
                          <a:latin typeface="Calibri"/>
                          <a:ea typeface="SimSun"/>
                          <a:cs typeface="Times New Roman"/>
                        </a:rPr>
                        <a:t>I can round 2 digit numbers to the nearest 10</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partition 2 digit numbers into 10s and units.</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use the </a:t>
                      </a:r>
                      <a:r>
                        <a:rPr lang="en-AU" sz="1000" b="1" u="sng">
                          <a:effectLst/>
                          <a:latin typeface="Calibri"/>
                          <a:ea typeface="SimSun"/>
                          <a:cs typeface="Times New Roman"/>
                        </a:rPr>
                        <a:t>split method </a:t>
                      </a:r>
                      <a:r>
                        <a:rPr lang="en-AU" sz="1000">
                          <a:effectLst/>
                          <a:latin typeface="Calibri"/>
                          <a:ea typeface="SimSun"/>
                          <a:cs typeface="Times New Roman"/>
                        </a:rPr>
                        <a:t>to add 2 digit plus 2 digit numbers.</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use the </a:t>
                      </a:r>
                      <a:r>
                        <a:rPr lang="en-AU" sz="1000" b="1" u="sng">
                          <a:effectLst/>
                          <a:latin typeface="Calibri"/>
                          <a:ea typeface="SimSun"/>
                          <a:cs typeface="Times New Roman"/>
                        </a:rPr>
                        <a:t>split method </a:t>
                      </a:r>
                      <a:r>
                        <a:rPr lang="en-AU" sz="1000">
                          <a:effectLst/>
                          <a:latin typeface="Calibri"/>
                          <a:ea typeface="SimSun"/>
                          <a:cs typeface="Times New Roman"/>
                        </a:rPr>
                        <a:t>to subtract 2 digit from 2 digit numbers.</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use the </a:t>
                      </a:r>
                      <a:r>
                        <a:rPr lang="en-AU" sz="1000" b="1" u="sng">
                          <a:effectLst/>
                          <a:latin typeface="Calibri"/>
                          <a:ea typeface="SimSun"/>
                          <a:cs typeface="Times New Roman"/>
                        </a:rPr>
                        <a:t>jump method </a:t>
                      </a:r>
                      <a:r>
                        <a:rPr lang="en-AU" sz="1000">
                          <a:effectLst/>
                          <a:latin typeface="Calibri"/>
                          <a:ea typeface="SimSun"/>
                          <a:cs typeface="Times New Roman"/>
                        </a:rPr>
                        <a:t>to add two 2 digit numbers.</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use the </a:t>
                      </a:r>
                      <a:r>
                        <a:rPr lang="en-AU" sz="1000" b="1" u="sng">
                          <a:effectLst/>
                          <a:latin typeface="Calibri"/>
                          <a:ea typeface="SimSun"/>
                          <a:cs typeface="Times New Roman"/>
                        </a:rPr>
                        <a:t>jump method </a:t>
                      </a:r>
                      <a:r>
                        <a:rPr lang="en-AU" sz="1000">
                          <a:effectLst/>
                          <a:latin typeface="Calibri"/>
                          <a:ea typeface="SimSun"/>
                          <a:cs typeface="Times New Roman"/>
                        </a:rPr>
                        <a:t>to subtract two 2 digit numbers.</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use the </a:t>
                      </a:r>
                      <a:r>
                        <a:rPr lang="en-AU" sz="900" b="1" u="sng">
                          <a:effectLst/>
                          <a:latin typeface="Calibri"/>
                          <a:ea typeface="SimSun"/>
                          <a:cs typeface="Times New Roman"/>
                        </a:rPr>
                        <a:t>compensation  method</a:t>
                      </a:r>
                      <a:r>
                        <a:rPr lang="en-AU" sz="900">
                          <a:effectLst/>
                          <a:latin typeface="Calibri"/>
                          <a:ea typeface="SimSun"/>
                          <a:cs typeface="Times New Roman"/>
                        </a:rPr>
                        <a:t> </a:t>
                      </a:r>
                      <a:r>
                        <a:rPr lang="en-AU" sz="1000">
                          <a:effectLst/>
                          <a:latin typeface="Calibri"/>
                          <a:ea typeface="SimSun"/>
                          <a:cs typeface="Times New Roman"/>
                        </a:rPr>
                        <a:t>to add two  2 digit numbers</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use the </a:t>
                      </a:r>
                      <a:r>
                        <a:rPr lang="en-AU" sz="900" b="1" u="sng">
                          <a:effectLst/>
                          <a:latin typeface="Calibri"/>
                          <a:ea typeface="SimSun"/>
                          <a:cs typeface="Times New Roman"/>
                        </a:rPr>
                        <a:t>compensation  method</a:t>
                      </a:r>
                      <a:r>
                        <a:rPr lang="en-AU" sz="900">
                          <a:effectLst/>
                          <a:latin typeface="Calibri"/>
                          <a:ea typeface="SimSun"/>
                          <a:cs typeface="Times New Roman"/>
                        </a:rPr>
                        <a:t> </a:t>
                      </a:r>
                      <a:r>
                        <a:rPr lang="en-AU" sz="1000">
                          <a:effectLst/>
                          <a:latin typeface="Calibri"/>
                          <a:ea typeface="SimSun"/>
                          <a:cs typeface="Times New Roman"/>
                        </a:rPr>
                        <a:t>to subtract two  2 digit numbers</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combine and partition numbers up to 100.</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800">
                          <a:effectLst/>
                          <a:latin typeface="Calibri"/>
                          <a:ea typeface="SimSu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753143">
                <a:tc>
                  <a:txBody>
                    <a:bodyPr/>
                    <a:lstStyle/>
                    <a:p>
                      <a:pPr>
                        <a:lnSpc>
                          <a:spcPct val="115000"/>
                        </a:lnSpc>
                        <a:spcAft>
                          <a:spcPts val="1000"/>
                        </a:spcAft>
                      </a:pPr>
                      <a:r>
                        <a:rPr lang="en-AU" sz="1000">
                          <a:effectLst/>
                          <a:latin typeface="Calibri"/>
                          <a:ea typeface="SimSun"/>
                          <a:cs typeface="Times New Roman"/>
                        </a:rPr>
                        <a:t>34 rounds to 30</a:t>
                      </a:r>
                      <a:endParaRPr lang="en-AU" sz="800">
                        <a:effectLst/>
                        <a:latin typeface="Calibri"/>
                        <a:ea typeface="SimSun"/>
                        <a:cs typeface="Times New Roman"/>
                      </a:endParaRPr>
                    </a:p>
                    <a:p>
                      <a:pPr>
                        <a:lnSpc>
                          <a:spcPct val="115000"/>
                        </a:lnSpc>
                        <a:spcAft>
                          <a:spcPts val="1000"/>
                        </a:spcAft>
                      </a:pPr>
                      <a:r>
                        <a:rPr lang="en-AU" sz="1000">
                          <a:effectLst/>
                          <a:latin typeface="Calibri"/>
                          <a:ea typeface="SimSun"/>
                          <a:cs typeface="Times New Roman"/>
                        </a:rPr>
                        <a:t>75 rounds to 80</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76 = 70 + 6</a:t>
                      </a:r>
                      <a:endParaRPr lang="en-AU" sz="800">
                        <a:effectLst/>
                        <a:latin typeface="Calibri"/>
                        <a:ea typeface="SimSun"/>
                        <a:cs typeface="Times New Roman"/>
                      </a:endParaRPr>
                    </a:p>
                    <a:p>
                      <a:pPr algn="ctr">
                        <a:lnSpc>
                          <a:spcPct val="115000"/>
                        </a:lnSpc>
                        <a:spcAft>
                          <a:spcPts val="1000"/>
                        </a:spcAft>
                      </a:pPr>
                      <a:r>
                        <a:rPr lang="en-AU" sz="1000">
                          <a:effectLst/>
                          <a:latin typeface="Calibri"/>
                          <a:ea typeface="SimSun"/>
                          <a:cs typeface="Times New Roman"/>
                        </a:rPr>
                        <a:t> </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b="1" u="sng">
                          <a:effectLst/>
                          <a:latin typeface="Calibri"/>
                          <a:ea typeface="SimSun"/>
                          <a:cs typeface="Times New Roman"/>
                        </a:rPr>
                        <a:t>32 + 24 = 56</a:t>
                      </a:r>
                      <a:endParaRPr lang="en-AU" sz="800">
                        <a:effectLst/>
                        <a:latin typeface="Calibri"/>
                        <a:ea typeface="SimSun"/>
                        <a:cs typeface="Times New Roman"/>
                      </a:endParaRPr>
                    </a:p>
                    <a:p>
                      <a:pPr>
                        <a:lnSpc>
                          <a:spcPct val="115000"/>
                        </a:lnSpc>
                        <a:spcAft>
                          <a:spcPts val="1000"/>
                        </a:spcAft>
                      </a:pPr>
                      <a:r>
                        <a:rPr lang="en-AU" sz="1000">
                          <a:effectLst/>
                          <a:latin typeface="Calibri"/>
                          <a:ea typeface="SimSun"/>
                          <a:cs typeface="Times New Roman"/>
                        </a:rPr>
                        <a:t>30 + 20 = 50</a:t>
                      </a:r>
                      <a:endParaRPr lang="en-AU" sz="800">
                        <a:effectLst/>
                        <a:latin typeface="Calibri"/>
                        <a:ea typeface="SimSun"/>
                        <a:cs typeface="Times New Roman"/>
                      </a:endParaRPr>
                    </a:p>
                    <a:p>
                      <a:pPr>
                        <a:lnSpc>
                          <a:spcPct val="115000"/>
                        </a:lnSpc>
                        <a:spcAft>
                          <a:spcPts val="1000"/>
                        </a:spcAft>
                      </a:pPr>
                      <a:r>
                        <a:rPr lang="en-AU" sz="1000">
                          <a:effectLst/>
                          <a:latin typeface="Calibri"/>
                          <a:ea typeface="SimSun"/>
                          <a:cs typeface="Times New Roman"/>
                        </a:rPr>
                        <a:t>2 + 4 = 6</a:t>
                      </a:r>
                      <a:endParaRPr lang="en-AU" sz="800">
                        <a:effectLst/>
                        <a:latin typeface="Calibri"/>
                        <a:ea typeface="SimSun"/>
                        <a:cs typeface="Times New Roman"/>
                      </a:endParaRPr>
                    </a:p>
                    <a:p>
                      <a:pPr>
                        <a:lnSpc>
                          <a:spcPct val="115000"/>
                        </a:lnSpc>
                        <a:spcAft>
                          <a:spcPts val="1000"/>
                        </a:spcAft>
                      </a:pPr>
                      <a:r>
                        <a:rPr lang="en-AU" sz="1000">
                          <a:effectLst/>
                          <a:latin typeface="Calibri"/>
                          <a:ea typeface="SimSun"/>
                          <a:cs typeface="Times New Roman"/>
                        </a:rPr>
                        <a:t>50 + 6 = 56</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b="1" u="sng">
                          <a:effectLst/>
                          <a:latin typeface="Calibri"/>
                          <a:ea typeface="SimSun"/>
                          <a:cs typeface="Times New Roman"/>
                        </a:rPr>
                        <a:t>56 – 24 = 32</a:t>
                      </a:r>
                      <a:endParaRPr lang="en-AU" sz="800">
                        <a:effectLst/>
                        <a:latin typeface="Calibri"/>
                        <a:ea typeface="SimSun"/>
                        <a:cs typeface="Times New Roman"/>
                      </a:endParaRPr>
                    </a:p>
                    <a:p>
                      <a:pPr>
                        <a:lnSpc>
                          <a:spcPct val="115000"/>
                        </a:lnSpc>
                        <a:spcAft>
                          <a:spcPts val="1000"/>
                        </a:spcAft>
                      </a:pPr>
                      <a:r>
                        <a:rPr lang="en-AU" sz="1000">
                          <a:effectLst/>
                          <a:latin typeface="Calibri"/>
                          <a:ea typeface="SimSun"/>
                          <a:cs typeface="Times New Roman"/>
                        </a:rPr>
                        <a:t>50 – 20 = 30</a:t>
                      </a:r>
                      <a:endParaRPr lang="en-AU" sz="800">
                        <a:effectLst/>
                        <a:latin typeface="Calibri"/>
                        <a:ea typeface="SimSun"/>
                        <a:cs typeface="Times New Roman"/>
                      </a:endParaRPr>
                    </a:p>
                    <a:p>
                      <a:pPr>
                        <a:lnSpc>
                          <a:spcPct val="115000"/>
                        </a:lnSpc>
                        <a:spcAft>
                          <a:spcPts val="1000"/>
                        </a:spcAft>
                      </a:pPr>
                      <a:r>
                        <a:rPr lang="en-AU" sz="1000">
                          <a:effectLst/>
                          <a:latin typeface="Calibri"/>
                          <a:ea typeface="SimSun"/>
                          <a:cs typeface="Times New Roman"/>
                        </a:rPr>
                        <a:t>6 – 4 = 2</a:t>
                      </a:r>
                      <a:endParaRPr lang="en-AU" sz="800">
                        <a:effectLst/>
                        <a:latin typeface="Calibri"/>
                        <a:ea typeface="SimSun"/>
                        <a:cs typeface="Times New Roman"/>
                      </a:endParaRPr>
                    </a:p>
                    <a:p>
                      <a:pPr>
                        <a:lnSpc>
                          <a:spcPct val="115000"/>
                        </a:lnSpc>
                        <a:spcAft>
                          <a:spcPts val="1000"/>
                        </a:spcAft>
                      </a:pPr>
                      <a:r>
                        <a:rPr lang="en-AU" sz="1000">
                          <a:effectLst/>
                          <a:latin typeface="Calibri"/>
                          <a:ea typeface="SimSun"/>
                          <a:cs typeface="Times New Roman"/>
                        </a:rPr>
                        <a:t>30 + 2 = 32</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b="1" u="sng">
                          <a:effectLst/>
                          <a:latin typeface="Calibri"/>
                          <a:ea typeface="SimSun"/>
                          <a:cs typeface="Times New Roman"/>
                        </a:rPr>
                        <a:t>32 + 24 = 56</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b="1" u="sng" dirty="0">
                          <a:effectLst/>
                          <a:latin typeface="Calibri"/>
                          <a:ea typeface="SimSun"/>
                          <a:cs typeface="Times New Roman"/>
                        </a:rPr>
                        <a:t>56 – 24 = 32</a:t>
                      </a:r>
                      <a:endParaRPr lang="en-AU" sz="800" dirty="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b="1" u="sng" dirty="0">
                          <a:effectLst/>
                          <a:latin typeface="Calibri"/>
                          <a:ea typeface="SimSun"/>
                          <a:cs typeface="Times New Roman"/>
                        </a:rPr>
                        <a:t>38 + 24 = 62</a:t>
                      </a:r>
                      <a:endParaRPr lang="en-AU" sz="800" dirty="0">
                        <a:effectLst/>
                        <a:latin typeface="Calibri"/>
                        <a:ea typeface="SimSun"/>
                        <a:cs typeface="Times New Roman"/>
                      </a:endParaRPr>
                    </a:p>
                    <a:p>
                      <a:pPr algn="ctr">
                        <a:lnSpc>
                          <a:spcPct val="115000"/>
                        </a:lnSpc>
                        <a:spcAft>
                          <a:spcPts val="1000"/>
                        </a:spcAft>
                      </a:pPr>
                      <a:r>
                        <a:rPr lang="en-AU" sz="1000" dirty="0">
                          <a:effectLst/>
                          <a:latin typeface="Calibri"/>
                          <a:ea typeface="SimSun"/>
                          <a:cs typeface="Times New Roman"/>
                        </a:rPr>
                        <a:t>38 + 2 = 40</a:t>
                      </a:r>
                      <a:endParaRPr lang="en-AU" sz="800" dirty="0">
                        <a:effectLst/>
                        <a:latin typeface="Calibri"/>
                        <a:ea typeface="SimSun"/>
                        <a:cs typeface="Times New Roman"/>
                      </a:endParaRPr>
                    </a:p>
                    <a:p>
                      <a:pPr algn="ctr">
                        <a:lnSpc>
                          <a:spcPct val="115000"/>
                        </a:lnSpc>
                        <a:spcAft>
                          <a:spcPts val="1000"/>
                        </a:spcAft>
                      </a:pPr>
                      <a:r>
                        <a:rPr lang="en-AU" sz="1000" dirty="0">
                          <a:effectLst/>
                          <a:latin typeface="Calibri"/>
                          <a:ea typeface="SimSun"/>
                          <a:cs typeface="Times New Roman"/>
                        </a:rPr>
                        <a:t>40 + 22 = 62</a:t>
                      </a:r>
                      <a:endParaRPr lang="en-AU" sz="800" dirty="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b="1" u="sng">
                          <a:effectLst/>
                          <a:latin typeface="Calibri"/>
                          <a:ea typeface="SimSun"/>
                          <a:cs typeface="Times New Roman"/>
                        </a:rPr>
                        <a:t>62 – 29 = 33</a:t>
                      </a:r>
                      <a:endParaRPr lang="en-AU" sz="800">
                        <a:effectLst/>
                        <a:latin typeface="Calibri"/>
                        <a:ea typeface="SimSun"/>
                        <a:cs typeface="Times New Roman"/>
                      </a:endParaRPr>
                    </a:p>
                    <a:p>
                      <a:pPr algn="ctr">
                        <a:lnSpc>
                          <a:spcPct val="115000"/>
                        </a:lnSpc>
                        <a:spcAft>
                          <a:spcPts val="1000"/>
                        </a:spcAft>
                      </a:pPr>
                      <a:r>
                        <a:rPr lang="en-AU" sz="1000">
                          <a:effectLst/>
                          <a:latin typeface="Calibri"/>
                          <a:ea typeface="SimSun"/>
                          <a:cs typeface="Times New Roman"/>
                        </a:rPr>
                        <a:t>62 – 30 = 32</a:t>
                      </a:r>
                      <a:endParaRPr lang="en-AU" sz="800">
                        <a:effectLst/>
                        <a:latin typeface="Calibri"/>
                        <a:ea typeface="SimSun"/>
                        <a:cs typeface="Times New Roman"/>
                      </a:endParaRPr>
                    </a:p>
                    <a:p>
                      <a:pPr algn="ctr">
                        <a:lnSpc>
                          <a:spcPct val="115000"/>
                        </a:lnSpc>
                        <a:spcAft>
                          <a:spcPts val="1000"/>
                        </a:spcAft>
                      </a:pPr>
                      <a:r>
                        <a:rPr lang="en-AU" sz="1000">
                          <a:effectLst/>
                          <a:latin typeface="Calibri"/>
                          <a:ea typeface="SimSun"/>
                          <a:cs typeface="Times New Roman"/>
                        </a:rPr>
                        <a:t>32 + 1 = 33 </a:t>
                      </a:r>
                      <a:endParaRPr lang="en-AU" sz="800">
                        <a:effectLst/>
                        <a:latin typeface="Calibri"/>
                        <a:ea typeface="SimSun"/>
                        <a:cs typeface="Times New Roman"/>
                      </a:endParaRPr>
                    </a:p>
                    <a:p>
                      <a:pPr algn="ctr">
                        <a:lnSpc>
                          <a:spcPct val="115000"/>
                        </a:lnSpc>
                        <a:spcAft>
                          <a:spcPts val="1000"/>
                        </a:spcAft>
                      </a:pPr>
                      <a:r>
                        <a:rPr lang="en-AU" sz="1000">
                          <a:effectLst/>
                          <a:latin typeface="Calibri"/>
                          <a:ea typeface="SimSun"/>
                          <a:cs typeface="Times New Roman"/>
                        </a:rPr>
                        <a:t> </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76 = 16 + 60</a:t>
                      </a:r>
                      <a:endParaRPr lang="en-AU" sz="800">
                        <a:effectLst/>
                        <a:latin typeface="Calibri"/>
                        <a:ea typeface="SimSun"/>
                        <a:cs typeface="Times New Roman"/>
                      </a:endParaRPr>
                    </a:p>
                    <a:p>
                      <a:pPr algn="ctr">
                        <a:lnSpc>
                          <a:spcPct val="115000"/>
                        </a:lnSpc>
                        <a:spcAft>
                          <a:spcPts val="1000"/>
                        </a:spcAft>
                      </a:pPr>
                      <a:r>
                        <a:rPr lang="en-AU" sz="1000">
                          <a:effectLst/>
                          <a:latin typeface="Calibri"/>
                          <a:ea typeface="SimSun"/>
                          <a:cs typeface="Times New Roman"/>
                        </a:rPr>
                        <a:t>76 = 70 + 6</a:t>
                      </a:r>
                      <a:endParaRPr lang="en-AU" sz="800">
                        <a:effectLst/>
                        <a:latin typeface="Calibri"/>
                        <a:ea typeface="SimSun"/>
                        <a:cs typeface="Times New Roman"/>
                      </a:endParaRPr>
                    </a:p>
                    <a:p>
                      <a:pPr algn="ctr">
                        <a:lnSpc>
                          <a:spcPct val="115000"/>
                        </a:lnSpc>
                        <a:spcAft>
                          <a:spcPts val="1000"/>
                        </a:spcAft>
                      </a:pPr>
                      <a:r>
                        <a:rPr lang="en-AU" sz="1000">
                          <a:effectLst/>
                          <a:latin typeface="Calibri"/>
                          <a:ea typeface="SimSun"/>
                          <a:cs typeface="Times New Roman"/>
                        </a:rPr>
                        <a:t>76 = 50 + 26</a:t>
                      </a:r>
                      <a:endParaRPr lang="en-AU" sz="800">
                        <a:effectLst/>
                        <a:latin typeface="Calibri"/>
                        <a:ea typeface="SimSun"/>
                        <a:cs typeface="Times New Roman"/>
                      </a:endParaRPr>
                    </a:p>
                    <a:p>
                      <a:pPr algn="ctr">
                        <a:lnSpc>
                          <a:spcPct val="115000"/>
                        </a:lnSpc>
                        <a:spcAft>
                          <a:spcPts val="1000"/>
                        </a:spcAft>
                      </a:pPr>
                      <a:r>
                        <a:rPr lang="en-AU" sz="1000">
                          <a:effectLst/>
                          <a:latin typeface="Calibri"/>
                          <a:ea typeface="SimSun"/>
                          <a:cs typeface="Times New Roman"/>
                        </a:rPr>
                        <a:t>76 = 39 + 37</a:t>
                      </a:r>
                      <a:endParaRPr lang="en-AU" sz="800">
                        <a:effectLst/>
                        <a:latin typeface="Calibri"/>
                        <a:ea typeface="SimSun"/>
                        <a:cs typeface="Times New Roman"/>
                      </a:endParaRPr>
                    </a:p>
                  </a:txBody>
                  <a:tcPr marL="49682" marR="49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800" dirty="0">
                          <a:effectLst/>
                          <a:latin typeface="Calibri"/>
                          <a:ea typeface="SimSu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pic>
        <p:nvPicPr>
          <p:cNvPr id="25641" name="Picture 2"/>
          <p:cNvPicPr>
            <a:picLocks noChangeAspect="1" noChangeArrowheads="1"/>
          </p:cNvPicPr>
          <p:nvPr/>
        </p:nvPicPr>
        <p:blipFill>
          <a:blip r:embed="rId2" cstate="print"/>
          <a:srcRect l="8525" t="28445" r="10260" b="12480"/>
          <a:stretch>
            <a:fillRect/>
          </a:stretch>
        </p:blipFill>
        <p:spPr bwMode="auto">
          <a:xfrm>
            <a:off x="4140200" y="4400550"/>
            <a:ext cx="647700" cy="1085850"/>
          </a:xfrm>
          <a:prstGeom prst="rect">
            <a:avLst/>
          </a:prstGeom>
          <a:noFill/>
          <a:ln w="9525">
            <a:noFill/>
            <a:miter lim="800000"/>
            <a:headEnd/>
            <a:tailEnd/>
          </a:ln>
        </p:spPr>
      </p:pic>
      <p:pic>
        <p:nvPicPr>
          <p:cNvPr id="25642" name="Picture 1"/>
          <p:cNvPicPr>
            <a:picLocks noChangeAspect="1" noChangeArrowheads="1"/>
          </p:cNvPicPr>
          <p:nvPr/>
        </p:nvPicPr>
        <p:blipFill>
          <a:blip r:embed="rId3" cstate="print"/>
          <a:srcRect l="10173" t="26978" r="11444" b="10971"/>
          <a:stretch>
            <a:fillRect/>
          </a:stretch>
        </p:blipFill>
        <p:spPr bwMode="auto">
          <a:xfrm>
            <a:off x="5076825" y="4459288"/>
            <a:ext cx="492125"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23938" y="1268413"/>
          <a:ext cx="7079969" cy="4860106"/>
        </p:xfrm>
        <a:graphic>
          <a:graphicData uri="http://schemas.openxmlformats.org/drawingml/2006/table">
            <a:tbl>
              <a:tblPr/>
              <a:tblGrid>
                <a:gridCol w="1404016"/>
                <a:gridCol w="1404476"/>
                <a:gridCol w="1404476"/>
                <a:gridCol w="1404476"/>
                <a:gridCol w="1462525"/>
              </a:tblGrid>
              <a:tr h="1080119">
                <a:tc gridSpan="5">
                  <a:txBody>
                    <a:bodyPr/>
                    <a:lstStyle/>
                    <a:p>
                      <a:pPr algn="ctr">
                        <a:lnSpc>
                          <a:spcPct val="115000"/>
                        </a:lnSpc>
                        <a:spcAft>
                          <a:spcPts val="1000"/>
                        </a:spcAft>
                      </a:pPr>
                      <a:r>
                        <a:rPr lang="en-AU" sz="3500" b="1" dirty="0">
                          <a:effectLst/>
                          <a:latin typeface="Calibri"/>
                          <a:ea typeface="SimSun"/>
                          <a:cs typeface="Times New Roman"/>
                        </a:rPr>
                        <a:t>Place Value Check List</a:t>
                      </a:r>
                      <a:endParaRPr lang="en-AU" sz="800" dirty="0">
                        <a:effectLst/>
                        <a:latin typeface="Calibri"/>
                        <a:ea typeface="SimSun"/>
                        <a:cs typeface="Times New Roman"/>
                      </a:endParaRPr>
                    </a:p>
                  </a:txBody>
                  <a:tcPr marL="49683" marR="49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355512">
                <a:tc gridSpan="5">
                  <a:txBody>
                    <a:bodyPr/>
                    <a:lstStyle/>
                    <a:p>
                      <a:pPr algn="ctr">
                        <a:lnSpc>
                          <a:spcPct val="115000"/>
                        </a:lnSpc>
                        <a:spcAft>
                          <a:spcPts val="1000"/>
                        </a:spcAft>
                      </a:pPr>
                      <a:r>
                        <a:rPr lang="en-AU" sz="2000" b="1">
                          <a:effectLst/>
                          <a:latin typeface="Calibri"/>
                          <a:ea typeface="SimSun"/>
                          <a:cs typeface="Times New Roman"/>
                        </a:rPr>
                        <a:t>Place Value 5</a:t>
                      </a:r>
                      <a:endParaRPr lang="en-AU" sz="800">
                        <a:effectLst/>
                        <a:latin typeface="Calibri"/>
                        <a:ea typeface="SimSun"/>
                        <a:cs typeface="Times New Roman"/>
                      </a:endParaRPr>
                    </a:p>
                  </a:txBody>
                  <a:tcPr marL="49683" marR="49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1079234">
                <a:tc>
                  <a:txBody>
                    <a:bodyPr/>
                    <a:lstStyle/>
                    <a:p>
                      <a:pPr algn="ctr">
                        <a:lnSpc>
                          <a:spcPct val="115000"/>
                        </a:lnSpc>
                        <a:spcAft>
                          <a:spcPts val="1000"/>
                        </a:spcAft>
                      </a:pPr>
                      <a:r>
                        <a:rPr lang="en-AU" sz="1000">
                          <a:effectLst/>
                          <a:latin typeface="Calibri"/>
                          <a:ea typeface="SimSun"/>
                          <a:cs typeface="Times New Roman"/>
                        </a:rPr>
                        <a:t>I can order any numbers of any value to 3 decimal places</a:t>
                      </a:r>
                      <a:endParaRPr lang="en-AU" sz="80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add and subtract decimal numbers with a different number of decimal places.</a:t>
                      </a:r>
                      <a:endParaRPr lang="en-AU" sz="80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explain what happens to a number when it is multiplied or divided  by a 10, 100 or 1000</a:t>
                      </a:r>
                      <a:endParaRPr lang="en-AU" sz="80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can state the place value and the value of any digit in any number. </a:t>
                      </a:r>
                      <a:endParaRPr lang="en-AU" sz="80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I understand the importance of the zero as a place value marker in a decimal number.</a:t>
                      </a:r>
                      <a:endParaRPr lang="en-AU" sz="80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5241">
                <a:tc>
                  <a:txBody>
                    <a:bodyPr/>
                    <a:lstStyle/>
                    <a:p>
                      <a:pPr>
                        <a:lnSpc>
                          <a:spcPct val="115000"/>
                        </a:lnSpc>
                        <a:spcAft>
                          <a:spcPts val="1000"/>
                        </a:spcAft>
                      </a:pPr>
                      <a:r>
                        <a:rPr lang="en-AU" sz="1000">
                          <a:effectLst/>
                          <a:latin typeface="Calibri"/>
                          <a:ea typeface="SimSun"/>
                          <a:cs typeface="Times New Roman"/>
                        </a:rPr>
                        <a:t>0.23, 0.002, 2.033, 0.226, 5.60.</a:t>
                      </a:r>
                      <a:endParaRPr lang="en-AU" sz="80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AU" sz="1000">
                          <a:effectLst/>
                          <a:latin typeface="Calibri"/>
                          <a:ea typeface="SimSun"/>
                          <a:cs typeface="Times New Roman"/>
                        </a:rPr>
                        <a:t>56.43+3.045+ 4.7+0.564=</a:t>
                      </a:r>
                      <a:endParaRPr lang="en-AU" sz="80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00">
                          <a:effectLst/>
                          <a:latin typeface="Calibri"/>
                          <a:ea typeface="SimSun"/>
                          <a:cs typeface="Times New Roman"/>
                        </a:rPr>
                        <a:t>25.6X100=2560</a:t>
                      </a:r>
                      <a:endParaRPr lang="en-AU" sz="80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00">
                          <a:effectLst/>
                          <a:latin typeface="Calibri"/>
                          <a:ea typeface="SimSun"/>
                          <a:cs typeface="Times New Roman"/>
                        </a:rPr>
                        <a:t>3785921.4205</a:t>
                      </a:r>
                      <a:endParaRPr lang="en-AU" sz="800">
                        <a:effectLst/>
                        <a:latin typeface="Calibri"/>
                        <a:ea typeface="SimSun"/>
                        <a:cs typeface="Times New Roman"/>
                      </a:endParaRPr>
                    </a:p>
                    <a:p>
                      <a:pPr>
                        <a:lnSpc>
                          <a:spcPct val="115000"/>
                        </a:lnSpc>
                        <a:spcAft>
                          <a:spcPts val="1000"/>
                        </a:spcAft>
                      </a:pPr>
                      <a:r>
                        <a:rPr lang="en-AU" sz="1000">
                          <a:effectLst/>
                          <a:latin typeface="Calibri"/>
                          <a:ea typeface="SimSun"/>
                          <a:cs typeface="Times New Roman"/>
                        </a:rPr>
                        <a:t>The 8 has a place value of ten  thousand and a value of 80000</a:t>
                      </a:r>
                      <a:endParaRPr lang="en-AU" sz="80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000" dirty="0">
                          <a:effectLst/>
                          <a:latin typeface="Calibri"/>
                          <a:ea typeface="SimSun"/>
                          <a:cs typeface="Times New Roman"/>
                        </a:rPr>
                        <a:t>3785921.4205</a:t>
                      </a:r>
                      <a:endParaRPr lang="en-AU" sz="800" dirty="0">
                        <a:effectLst/>
                        <a:latin typeface="Calibri"/>
                        <a:ea typeface="SimSun"/>
                        <a:cs typeface="Times New Roman"/>
                      </a:endParaRPr>
                    </a:p>
                    <a:p>
                      <a:pPr algn="ctr">
                        <a:lnSpc>
                          <a:spcPct val="115000"/>
                        </a:lnSpc>
                        <a:spcAft>
                          <a:spcPts val="1000"/>
                        </a:spcAft>
                      </a:pPr>
                      <a:r>
                        <a:rPr lang="en-AU" sz="1000" dirty="0">
                          <a:effectLst/>
                          <a:latin typeface="Calibri"/>
                          <a:ea typeface="SimSun"/>
                          <a:cs typeface="Times New Roman"/>
                        </a:rPr>
                        <a:t>The zero represents the thousandths column.</a:t>
                      </a:r>
                      <a:endParaRPr lang="en-AU" sz="800" dirty="0">
                        <a:effectLst/>
                        <a:latin typeface="Calibri"/>
                        <a:ea typeface="SimSun"/>
                        <a:cs typeface="Times New Roman"/>
                      </a:endParaRPr>
                    </a:p>
                  </a:txBody>
                  <a:tcPr marL="49683" marR="4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AU" dirty="0" smtClean="0"/>
              <a:t>GIFTED and TALENTED PROGRAM</a:t>
            </a:r>
            <a:endParaRPr lang="en-AU" dirty="0"/>
          </a:p>
        </p:txBody>
      </p:sp>
      <p:sp>
        <p:nvSpPr>
          <p:cNvPr id="27650" name="Content Placeholder 2"/>
          <p:cNvSpPr>
            <a:spLocks noGrp="1"/>
          </p:cNvSpPr>
          <p:nvPr>
            <p:ph idx="1"/>
          </p:nvPr>
        </p:nvSpPr>
        <p:spPr/>
        <p:txBody>
          <a:bodyPr/>
          <a:lstStyle/>
          <a:p>
            <a:pPr eaLnBrk="1" hangingPunct="1"/>
            <a:r>
              <a:rPr lang="en-AU" smtClean="0"/>
              <a:t>Targeted students from Stage One to Stage Three were presented with higher level learning opportunities in Mathematics.</a:t>
            </a:r>
          </a:p>
          <a:p>
            <a:pPr eaLnBrk="1" hangingPunct="1"/>
            <a:r>
              <a:rPr lang="en-AU" smtClean="0"/>
              <a:t>Current staff were given leadership opportunities  and delivered the extension programs.</a:t>
            </a:r>
          </a:p>
          <a:p>
            <a:pPr eaLnBrk="1" hangingPunct="1"/>
            <a:r>
              <a:rPr lang="en-AU" smtClean="0"/>
              <a:t>Stage Three were also given GATS opportunities at Toormina HS.</a:t>
            </a:r>
          </a:p>
          <a:p>
            <a:pPr eaLnBrk="1" hangingPunct="1"/>
            <a:r>
              <a:rPr lang="en-AU" smtClean="0"/>
              <a:t>Maths Master Competition from year 1-6.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AU" smtClean="0"/>
              <a:t>LESSON STUDY</a:t>
            </a:r>
          </a:p>
        </p:txBody>
      </p:sp>
      <p:sp>
        <p:nvSpPr>
          <p:cNvPr id="3" name="Content Placeholder 2"/>
          <p:cNvSpPr>
            <a:spLocks noGrp="1"/>
          </p:cNvSpPr>
          <p:nvPr>
            <p:ph idx="1"/>
          </p:nvPr>
        </p:nvSpPr>
        <p:spPr/>
        <p:txBody>
          <a:bodyPr>
            <a:normAutofit/>
          </a:bodyPr>
          <a:lstStyle/>
          <a:p>
            <a:pPr marL="0" indent="0" eaLnBrk="1" fontAlgn="auto" hangingPunct="1">
              <a:spcAft>
                <a:spcPts val="0"/>
              </a:spcAft>
              <a:buClr>
                <a:schemeClr val="accent3"/>
              </a:buClr>
              <a:buFont typeface="Wingdings 2"/>
              <a:buNone/>
              <a:defRPr/>
            </a:pPr>
            <a:endParaRPr lang="en-AU" dirty="0"/>
          </a:p>
          <a:p>
            <a:pPr marL="274320" indent="-274320" eaLnBrk="1" fontAlgn="auto" hangingPunct="1">
              <a:spcAft>
                <a:spcPts val="0"/>
              </a:spcAft>
              <a:buClr>
                <a:schemeClr val="accent3"/>
              </a:buClr>
              <a:buFont typeface="Wingdings 2"/>
              <a:buChar char=""/>
              <a:defRPr/>
            </a:pPr>
            <a:r>
              <a:rPr lang="en-AU" dirty="0" smtClean="0"/>
              <a:t>Teachers plan a maths lesson with a buddy.</a:t>
            </a:r>
          </a:p>
          <a:p>
            <a:pPr marL="274320" indent="-274320" eaLnBrk="1" fontAlgn="auto" hangingPunct="1">
              <a:spcAft>
                <a:spcPts val="0"/>
              </a:spcAft>
              <a:buClr>
                <a:schemeClr val="accent3"/>
              </a:buClr>
              <a:buFont typeface="Wingdings 2"/>
              <a:buChar char=""/>
              <a:defRPr/>
            </a:pPr>
            <a:r>
              <a:rPr lang="en-AU" dirty="0" smtClean="0"/>
              <a:t>Both observe each other teaching the lesson.</a:t>
            </a:r>
          </a:p>
          <a:p>
            <a:pPr marL="274320" indent="-274320" eaLnBrk="1" fontAlgn="auto" hangingPunct="1">
              <a:spcAft>
                <a:spcPts val="0"/>
              </a:spcAft>
              <a:buClr>
                <a:schemeClr val="accent3"/>
              </a:buClr>
              <a:buFont typeface="Wingdings 2"/>
              <a:buChar char=""/>
              <a:defRPr/>
            </a:pPr>
            <a:r>
              <a:rPr lang="en-AU" dirty="0" smtClean="0"/>
              <a:t>Discuss what was successful and what would make the lesson better. (The discussion can take place after both have taught the lesson or after one person teaches and then the other reteaches the lesson with the changes.</a:t>
            </a:r>
            <a:endParaRPr lang="en-AU" dirty="0"/>
          </a:p>
        </p:txBody>
      </p:sp>
      <p:pic>
        <p:nvPicPr>
          <p:cNvPr id="28675" name="Picture 2" descr="C:\Users\michael\Desktop\maths photos\6 Sawtell  Place Value is the key.JPG"/>
          <p:cNvPicPr>
            <a:picLocks noChangeAspect="1" noChangeArrowheads="1"/>
          </p:cNvPicPr>
          <p:nvPr/>
        </p:nvPicPr>
        <p:blipFill>
          <a:blip r:embed="rId2" cstate="print"/>
          <a:srcRect/>
          <a:stretch>
            <a:fillRect/>
          </a:stretch>
        </p:blipFill>
        <p:spPr bwMode="auto">
          <a:xfrm>
            <a:off x="7019925" y="765175"/>
            <a:ext cx="1873250" cy="1889125"/>
          </a:xfrm>
          <a:prstGeom prst="rect">
            <a:avLst/>
          </a:prstGeom>
          <a:noFill/>
          <a:ln w="9525">
            <a:noFill/>
            <a:miter lim="800000"/>
            <a:headEnd/>
            <a:tailEnd/>
          </a:ln>
          <a:effectLst>
            <a:outerShdw blurRad="317500" dist="304800" dir="2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88913"/>
            <a:ext cx="8229600" cy="1368425"/>
          </a:xfrm>
        </p:spPr>
        <p:txBody>
          <a:bodyPr/>
          <a:lstStyle/>
          <a:p>
            <a:pPr eaLnBrk="1" hangingPunct="1"/>
            <a:r>
              <a:rPr lang="en-AU" smtClean="0"/>
              <a:t>TECHNOLOGY</a:t>
            </a:r>
          </a:p>
        </p:txBody>
      </p:sp>
      <p:sp>
        <p:nvSpPr>
          <p:cNvPr id="29698" name="Content Placeholder 2"/>
          <p:cNvSpPr>
            <a:spLocks noGrp="1"/>
          </p:cNvSpPr>
          <p:nvPr>
            <p:ph idx="1"/>
          </p:nvPr>
        </p:nvSpPr>
        <p:spPr>
          <a:xfrm>
            <a:off x="395288" y="1412875"/>
            <a:ext cx="8229600" cy="4389438"/>
          </a:xfrm>
        </p:spPr>
        <p:txBody>
          <a:bodyPr/>
          <a:lstStyle/>
          <a:p>
            <a:pPr eaLnBrk="1" hangingPunct="1"/>
            <a:r>
              <a:rPr lang="en-AU" sz="4000" dirty="0" smtClean="0"/>
              <a:t>Purchase of computers for classrooms.</a:t>
            </a:r>
          </a:p>
          <a:p>
            <a:pPr eaLnBrk="1" hangingPunct="1"/>
            <a:r>
              <a:rPr lang="en-AU" sz="4000" dirty="0" smtClean="0"/>
              <a:t>Purchase of maths programs for students . These are used to support group work.</a:t>
            </a:r>
          </a:p>
          <a:p>
            <a:pPr eaLnBrk="1" hangingPunct="1"/>
            <a:endParaRPr lang="en-AU" dirty="0" smtClean="0"/>
          </a:p>
        </p:txBody>
      </p:sp>
      <p:pic>
        <p:nvPicPr>
          <p:cNvPr id="29699" name="Picture 2" descr="C:\Users\michael\Desktop\maths photos\7 Sawtell Technoogy.JPG"/>
          <p:cNvPicPr>
            <a:picLocks noChangeAspect="1" noChangeArrowheads="1"/>
          </p:cNvPicPr>
          <p:nvPr/>
        </p:nvPicPr>
        <p:blipFill>
          <a:blip r:embed="rId2" cstate="print"/>
          <a:srcRect/>
          <a:stretch>
            <a:fillRect/>
          </a:stretch>
        </p:blipFill>
        <p:spPr bwMode="auto">
          <a:xfrm>
            <a:off x="5580063" y="3933825"/>
            <a:ext cx="3179762" cy="2654300"/>
          </a:xfrm>
          <a:prstGeom prst="rect">
            <a:avLst/>
          </a:prstGeom>
          <a:noFill/>
          <a:ln w="9525">
            <a:noFill/>
            <a:miter lim="800000"/>
            <a:headEnd/>
            <a:tailEnd/>
          </a:ln>
          <a:effectLst>
            <a:outerShdw blurRad="317500" dist="304800" dir="2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AU" smtClean="0"/>
              <a:t>SUSTAINABLE PROGRAMS?</a:t>
            </a:r>
          </a:p>
        </p:txBody>
      </p:sp>
      <p:graphicFrame>
        <p:nvGraphicFramePr>
          <p:cNvPr id="4" name="Content Placeholder 3"/>
          <p:cNvGraphicFramePr>
            <a:graphicFrameLocks noGrp="1"/>
          </p:cNvGraphicFramePr>
          <p:nvPr>
            <p:ph idx="1"/>
          </p:nvPr>
        </p:nvGraphicFramePr>
        <p:xfrm>
          <a:off x="457200" y="1935163"/>
          <a:ext cx="8229600" cy="4346448"/>
        </p:xfrm>
        <a:graphic>
          <a:graphicData uri="http://schemas.openxmlformats.org/drawingml/2006/table">
            <a:tbl>
              <a:tblPr firstRow="1" bandRow="1">
                <a:tableStyleId>{5C22544A-7EE6-4342-B048-85BDC9FD1C3A}</a:tableStyleId>
              </a:tblPr>
              <a:tblGrid>
                <a:gridCol w="802432"/>
                <a:gridCol w="864096"/>
                <a:gridCol w="720080"/>
                <a:gridCol w="5842992"/>
              </a:tblGrid>
              <a:tr h="370840">
                <a:tc>
                  <a:txBody>
                    <a:bodyPr/>
                    <a:lstStyle/>
                    <a:p>
                      <a:pPr algn="l">
                        <a:lnSpc>
                          <a:spcPct val="115000"/>
                        </a:lnSpc>
                        <a:spcAft>
                          <a:spcPts val="0"/>
                        </a:spcAft>
                      </a:pPr>
                      <a:r>
                        <a:rPr lang="en-AU" sz="1600" b="1" dirty="0">
                          <a:latin typeface="Calibri"/>
                          <a:ea typeface="SimSun"/>
                          <a:cs typeface="Times New Roman"/>
                        </a:rPr>
                        <a:t>Timeframe</a:t>
                      </a:r>
                      <a:endParaRPr lang="en-AU" sz="1600" dirty="0">
                        <a:latin typeface="Calibri"/>
                        <a:ea typeface="SimSun"/>
                        <a:cs typeface="Times New Roman"/>
                      </a:endParaRPr>
                    </a:p>
                  </a:txBody>
                  <a:tcPr marL="68580" marR="68580" marT="0" marB="0"/>
                </a:tc>
                <a:tc>
                  <a:txBody>
                    <a:bodyPr/>
                    <a:lstStyle/>
                    <a:p>
                      <a:pPr algn="l">
                        <a:lnSpc>
                          <a:spcPct val="115000"/>
                        </a:lnSpc>
                        <a:spcAft>
                          <a:spcPts val="0"/>
                        </a:spcAft>
                      </a:pPr>
                      <a:r>
                        <a:rPr lang="en-AU" sz="1600" b="1" dirty="0">
                          <a:latin typeface="Calibri"/>
                          <a:ea typeface="SimSun"/>
                          <a:cs typeface="Times New Roman"/>
                        </a:rPr>
                        <a:t>Program</a:t>
                      </a:r>
                      <a:endParaRPr lang="en-AU" sz="1600" dirty="0">
                        <a:latin typeface="Calibri"/>
                        <a:ea typeface="SimSun"/>
                        <a:cs typeface="Times New Roman"/>
                      </a:endParaRPr>
                    </a:p>
                  </a:txBody>
                  <a:tcPr marL="68580" marR="68580" marT="0" marB="0"/>
                </a:tc>
                <a:tc>
                  <a:txBody>
                    <a:bodyPr/>
                    <a:lstStyle/>
                    <a:p>
                      <a:pPr algn="l">
                        <a:lnSpc>
                          <a:spcPct val="115000"/>
                        </a:lnSpc>
                        <a:spcAft>
                          <a:spcPts val="0"/>
                        </a:spcAft>
                      </a:pPr>
                      <a:r>
                        <a:rPr lang="en-AU" sz="1600" b="1" dirty="0">
                          <a:latin typeface="Calibri"/>
                          <a:ea typeface="SimSun"/>
                          <a:cs typeface="Times New Roman"/>
                        </a:rPr>
                        <a:t>Cost</a:t>
                      </a:r>
                      <a:endParaRPr lang="en-AU" sz="1600" dirty="0">
                        <a:latin typeface="Calibri"/>
                        <a:ea typeface="SimSun"/>
                        <a:cs typeface="Times New Roman"/>
                      </a:endParaRPr>
                    </a:p>
                  </a:txBody>
                  <a:tcPr marL="68580" marR="68580" marT="0" marB="0"/>
                </a:tc>
                <a:tc>
                  <a:txBody>
                    <a:bodyPr/>
                    <a:lstStyle/>
                    <a:p>
                      <a:pPr algn="l">
                        <a:lnSpc>
                          <a:spcPct val="115000"/>
                        </a:lnSpc>
                        <a:spcAft>
                          <a:spcPts val="0"/>
                        </a:spcAft>
                      </a:pPr>
                      <a:r>
                        <a:rPr lang="en-AU" sz="1600" b="1" dirty="0">
                          <a:latin typeface="Calibri"/>
                          <a:ea typeface="SimSun"/>
                          <a:cs typeface="Times New Roman"/>
                        </a:rPr>
                        <a:t>Program Summary/Issues</a:t>
                      </a:r>
                      <a:endParaRPr lang="en-AU" sz="1600" dirty="0">
                        <a:latin typeface="Calibri"/>
                        <a:ea typeface="SimSun"/>
                        <a:cs typeface="Times New Roman"/>
                      </a:endParaRPr>
                    </a:p>
                  </a:txBody>
                  <a:tcPr marL="68580" marR="68580" marT="0" marB="0"/>
                </a:tc>
              </a:tr>
              <a:tr h="2317667">
                <a:tc>
                  <a:txBody>
                    <a:bodyPr/>
                    <a:lstStyle/>
                    <a:p>
                      <a:pPr algn="l">
                        <a:lnSpc>
                          <a:spcPct val="115000"/>
                        </a:lnSpc>
                        <a:spcAft>
                          <a:spcPts val="0"/>
                        </a:spcAft>
                      </a:pPr>
                      <a:r>
                        <a:rPr lang="en-AU" sz="1800" dirty="0">
                          <a:latin typeface="Calibri"/>
                          <a:ea typeface="SimSun"/>
                          <a:cs typeface="Times New Roman"/>
                        </a:rPr>
                        <a:t>Aug 2009- June 2011</a:t>
                      </a:r>
                    </a:p>
                  </a:txBody>
                  <a:tcPr marL="68580" marR="68580" marT="0" marB="0"/>
                </a:tc>
                <a:tc>
                  <a:txBody>
                    <a:bodyPr/>
                    <a:lstStyle/>
                    <a:p>
                      <a:pPr algn="l">
                        <a:lnSpc>
                          <a:spcPct val="115000"/>
                        </a:lnSpc>
                        <a:spcAft>
                          <a:spcPts val="0"/>
                        </a:spcAft>
                      </a:pPr>
                      <a:r>
                        <a:rPr lang="en-AU" sz="1800">
                          <a:latin typeface="Calibri"/>
                          <a:ea typeface="SimSun"/>
                          <a:cs typeface="Times New Roman"/>
                        </a:rPr>
                        <a:t>TOWN</a:t>
                      </a:r>
                    </a:p>
                  </a:txBody>
                  <a:tcPr marL="68580" marR="68580" marT="0" marB="0"/>
                </a:tc>
                <a:tc>
                  <a:txBody>
                    <a:bodyPr/>
                    <a:lstStyle/>
                    <a:p>
                      <a:pPr algn="l">
                        <a:lnSpc>
                          <a:spcPct val="115000"/>
                        </a:lnSpc>
                        <a:spcAft>
                          <a:spcPts val="0"/>
                        </a:spcAft>
                      </a:pPr>
                      <a:r>
                        <a:rPr lang="en-AU" sz="1800">
                          <a:latin typeface="Calibri"/>
                          <a:ea typeface="SimSun"/>
                          <a:cs typeface="Times New Roman"/>
                        </a:rPr>
                        <a:t>$$$$$</a:t>
                      </a:r>
                    </a:p>
                  </a:txBody>
                  <a:tcPr marL="68580" marR="68580" marT="0" marB="0"/>
                </a:tc>
                <a:tc>
                  <a:txBody>
                    <a:bodyPr/>
                    <a:lstStyle/>
                    <a:p>
                      <a:pPr algn="l">
                        <a:lnSpc>
                          <a:spcPct val="115000"/>
                        </a:lnSpc>
                        <a:spcAft>
                          <a:spcPts val="0"/>
                        </a:spcAft>
                      </a:pPr>
                      <a:r>
                        <a:rPr lang="en-AU" sz="1800" dirty="0">
                          <a:latin typeface="Calibri"/>
                          <a:ea typeface="SimSun"/>
                          <a:cs typeface="Times New Roman"/>
                        </a:rPr>
                        <a:t>1) Principal and team leader training.</a:t>
                      </a:r>
                    </a:p>
                    <a:p>
                      <a:pPr algn="l">
                        <a:lnSpc>
                          <a:spcPct val="115000"/>
                        </a:lnSpc>
                        <a:spcAft>
                          <a:spcPts val="0"/>
                        </a:spcAft>
                      </a:pPr>
                      <a:r>
                        <a:rPr lang="en-AU" sz="1800" dirty="0">
                          <a:latin typeface="Calibri"/>
                          <a:ea typeface="SimSun"/>
                          <a:cs typeface="Times New Roman"/>
                        </a:rPr>
                        <a:t>2) Teacher T and D on Place Value and Multiplication/Division frameworks.</a:t>
                      </a:r>
                    </a:p>
                    <a:p>
                      <a:pPr algn="l">
                        <a:lnSpc>
                          <a:spcPct val="115000"/>
                        </a:lnSpc>
                        <a:spcAft>
                          <a:spcPts val="0"/>
                        </a:spcAft>
                      </a:pPr>
                      <a:r>
                        <a:rPr lang="en-AU" sz="1800" dirty="0">
                          <a:latin typeface="Calibri"/>
                          <a:ea typeface="SimSun"/>
                          <a:cs typeface="Times New Roman"/>
                        </a:rPr>
                        <a:t>3) Teachers’ aides in classrooms to support group work.</a:t>
                      </a:r>
                    </a:p>
                    <a:p>
                      <a:pPr algn="l">
                        <a:lnSpc>
                          <a:spcPct val="115000"/>
                        </a:lnSpc>
                        <a:spcAft>
                          <a:spcPts val="0"/>
                        </a:spcAft>
                      </a:pPr>
                      <a:r>
                        <a:rPr lang="en-AU" sz="1800" dirty="0">
                          <a:latin typeface="Calibri"/>
                          <a:ea typeface="SimSun"/>
                          <a:cs typeface="Times New Roman"/>
                        </a:rPr>
                        <a:t>4) Planning/reflecting with buddy teacher.</a:t>
                      </a:r>
                    </a:p>
                    <a:p>
                      <a:pPr algn="l">
                        <a:lnSpc>
                          <a:spcPct val="115000"/>
                        </a:lnSpc>
                        <a:spcAft>
                          <a:spcPts val="0"/>
                        </a:spcAft>
                      </a:pPr>
                      <a:r>
                        <a:rPr lang="en-AU" sz="1800" dirty="0">
                          <a:latin typeface="Calibri"/>
                          <a:ea typeface="SimSun"/>
                          <a:cs typeface="Times New Roman"/>
                        </a:rPr>
                        <a:t>5) Student assessment.</a:t>
                      </a:r>
                    </a:p>
                    <a:p>
                      <a:pPr algn="l">
                        <a:lnSpc>
                          <a:spcPct val="115000"/>
                        </a:lnSpc>
                        <a:spcAft>
                          <a:spcPts val="0"/>
                        </a:spcAft>
                      </a:pPr>
                      <a:r>
                        <a:rPr lang="en-AU" sz="1800" dirty="0">
                          <a:latin typeface="Calibri"/>
                          <a:ea typeface="SimSun"/>
                          <a:cs typeface="Times New Roman"/>
                        </a:rPr>
                        <a:t>6) Team Leader responsibilities ( VCs, </a:t>
                      </a:r>
                      <a:r>
                        <a:rPr lang="en-AU" sz="1800" dirty="0" smtClean="0">
                          <a:latin typeface="Calibri"/>
                          <a:ea typeface="SimSun"/>
                          <a:cs typeface="Times New Roman"/>
                        </a:rPr>
                        <a:t>T </a:t>
                      </a:r>
                      <a:r>
                        <a:rPr lang="en-AU" sz="1800" dirty="0">
                          <a:latin typeface="Calibri"/>
                          <a:ea typeface="SimSun"/>
                          <a:cs typeface="Times New Roman"/>
                        </a:rPr>
                        <a:t>and D)</a:t>
                      </a:r>
                    </a:p>
                    <a:p>
                      <a:pPr algn="l">
                        <a:lnSpc>
                          <a:spcPct val="115000"/>
                        </a:lnSpc>
                        <a:spcAft>
                          <a:spcPts val="0"/>
                        </a:spcAft>
                      </a:pPr>
                      <a:r>
                        <a:rPr lang="en-AU" sz="1800" dirty="0">
                          <a:latin typeface="Calibri"/>
                          <a:ea typeface="SimSun"/>
                          <a:cs typeface="Times New Roman"/>
                        </a:rPr>
                        <a:t>  </a:t>
                      </a:r>
                    </a:p>
                  </a:txBody>
                  <a:tcPr marL="68580" marR="68580" marT="0" marB="0"/>
                </a:tc>
              </a:tr>
              <a:tr h="370840">
                <a:tc>
                  <a:txBody>
                    <a:bodyPr/>
                    <a:lstStyle/>
                    <a:p>
                      <a:pPr algn="l">
                        <a:lnSpc>
                          <a:spcPct val="115000"/>
                        </a:lnSpc>
                        <a:spcAft>
                          <a:spcPts val="0"/>
                        </a:spcAft>
                      </a:pPr>
                      <a:r>
                        <a:rPr lang="en-AU" sz="1800" dirty="0">
                          <a:latin typeface="Calibri"/>
                          <a:ea typeface="SimSun"/>
                          <a:cs typeface="Times New Roman"/>
                        </a:rPr>
                        <a:t>Aug 2009- June 2011</a:t>
                      </a:r>
                    </a:p>
                  </a:txBody>
                  <a:tcPr marL="68580" marR="68580" marT="0" marB="0"/>
                </a:tc>
                <a:tc>
                  <a:txBody>
                    <a:bodyPr/>
                    <a:lstStyle/>
                    <a:p>
                      <a:pPr algn="l">
                        <a:lnSpc>
                          <a:spcPct val="115000"/>
                        </a:lnSpc>
                        <a:spcAft>
                          <a:spcPts val="0"/>
                        </a:spcAft>
                      </a:pPr>
                      <a:r>
                        <a:rPr lang="en-AU" sz="1800">
                          <a:latin typeface="Calibri"/>
                          <a:ea typeface="SimSun"/>
                          <a:cs typeface="Times New Roman"/>
                        </a:rPr>
                        <a:t>CMIT</a:t>
                      </a:r>
                    </a:p>
                  </a:txBody>
                  <a:tcPr marL="68580" marR="68580" marT="0" marB="0"/>
                </a:tc>
                <a:tc>
                  <a:txBody>
                    <a:bodyPr/>
                    <a:lstStyle/>
                    <a:p>
                      <a:pPr algn="l">
                        <a:lnSpc>
                          <a:spcPct val="115000"/>
                        </a:lnSpc>
                        <a:spcAft>
                          <a:spcPts val="0"/>
                        </a:spcAft>
                      </a:pPr>
                      <a:r>
                        <a:rPr lang="en-AU" sz="1800">
                          <a:latin typeface="Calibri"/>
                          <a:ea typeface="SimSun"/>
                          <a:cs typeface="Times New Roman"/>
                        </a:rPr>
                        <a:t>$$$$$</a:t>
                      </a:r>
                    </a:p>
                  </a:txBody>
                  <a:tcPr marL="68580" marR="68580" marT="0" marB="0"/>
                </a:tc>
                <a:tc>
                  <a:txBody>
                    <a:bodyPr/>
                    <a:lstStyle/>
                    <a:p>
                      <a:pPr algn="l">
                        <a:lnSpc>
                          <a:spcPct val="115000"/>
                        </a:lnSpc>
                        <a:spcAft>
                          <a:spcPts val="0"/>
                        </a:spcAft>
                      </a:pPr>
                      <a:r>
                        <a:rPr lang="en-AU" sz="1800" dirty="0">
                          <a:latin typeface="Calibri"/>
                          <a:ea typeface="SimSun"/>
                          <a:cs typeface="Times New Roman"/>
                        </a:rPr>
                        <a:t>1) Teacher T and D on CMIT frameworks.</a:t>
                      </a:r>
                    </a:p>
                    <a:p>
                      <a:pPr algn="l">
                        <a:lnSpc>
                          <a:spcPct val="115000"/>
                        </a:lnSpc>
                        <a:spcAft>
                          <a:spcPts val="0"/>
                        </a:spcAft>
                      </a:pPr>
                      <a:r>
                        <a:rPr lang="en-AU" sz="1800" dirty="0">
                          <a:latin typeface="Calibri"/>
                          <a:ea typeface="SimSun"/>
                          <a:cs typeface="Times New Roman"/>
                        </a:rPr>
                        <a:t>2) Teachers’ aides in classrooms to support group work.</a:t>
                      </a:r>
                    </a:p>
                    <a:p>
                      <a:pPr algn="l">
                        <a:lnSpc>
                          <a:spcPct val="115000"/>
                        </a:lnSpc>
                        <a:spcAft>
                          <a:spcPts val="0"/>
                        </a:spcAft>
                      </a:pPr>
                      <a:r>
                        <a:rPr lang="en-AU" sz="1800" dirty="0">
                          <a:latin typeface="Calibri"/>
                          <a:ea typeface="SimSun"/>
                          <a:cs typeface="Times New Roman"/>
                        </a:rPr>
                        <a:t>3) Student assessment.</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5288" y="981075"/>
          <a:ext cx="8229600" cy="5313728"/>
        </p:xfrm>
        <a:graphic>
          <a:graphicData uri="http://schemas.openxmlformats.org/drawingml/2006/table">
            <a:tbl>
              <a:tblPr firstRow="1" bandRow="1">
                <a:tableStyleId>{5C22544A-7EE6-4342-B048-85BDC9FD1C3A}</a:tableStyleId>
              </a:tblPr>
              <a:tblGrid>
                <a:gridCol w="1594520"/>
                <a:gridCol w="1584176"/>
                <a:gridCol w="1008112"/>
                <a:gridCol w="4042792"/>
              </a:tblGrid>
              <a:tr h="1166442">
                <a:tc>
                  <a:txBody>
                    <a:bodyPr/>
                    <a:lstStyle/>
                    <a:p>
                      <a:pPr algn="l">
                        <a:lnSpc>
                          <a:spcPct val="115000"/>
                        </a:lnSpc>
                        <a:spcAft>
                          <a:spcPts val="0"/>
                        </a:spcAft>
                      </a:pPr>
                      <a:r>
                        <a:rPr lang="en-AU" sz="1800" dirty="0">
                          <a:latin typeface="Calibri"/>
                          <a:ea typeface="SimSun"/>
                          <a:cs typeface="Times New Roman"/>
                        </a:rPr>
                        <a:t>Aug 2009- June 2011</a:t>
                      </a:r>
                    </a:p>
                  </a:txBody>
                  <a:tcPr marL="68580" marR="68580" marT="0" marB="0"/>
                </a:tc>
                <a:tc>
                  <a:txBody>
                    <a:bodyPr/>
                    <a:lstStyle/>
                    <a:p>
                      <a:pPr algn="l">
                        <a:lnSpc>
                          <a:spcPct val="115000"/>
                        </a:lnSpc>
                        <a:spcAft>
                          <a:spcPts val="0"/>
                        </a:spcAft>
                      </a:pPr>
                      <a:r>
                        <a:rPr lang="en-AU" sz="1800" dirty="0">
                          <a:latin typeface="Calibri"/>
                          <a:ea typeface="SimSun"/>
                          <a:cs typeface="Times New Roman"/>
                        </a:rPr>
                        <a:t>Resources</a:t>
                      </a:r>
                    </a:p>
                  </a:txBody>
                  <a:tcPr marL="68580" marR="68580" marT="0" marB="0"/>
                </a:tc>
                <a:tc>
                  <a:txBody>
                    <a:bodyPr/>
                    <a:lstStyle/>
                    <a:p>
                      <a:pPr algn="l">
                        <a:lnSpc>
                          <a:spcPct val="115000"/>
                        </a:lnSpc>
                        <a:spcAft>
                          <a:spcPts val="0"/>
                        </a:spcAft>
                      </a:pPr>
                      <a:r>
                        <a:rPr lang="en-AU" sz="1800">
                          <a:latin typeface="Calibri"/>
                          <a:ea typeface="SimSun"/>
                          <a:cs typeface="Times New Roman"/>
                        </a:rPr>
                        <a:t>$$$$</a:t>
                      </a:r>
                    </a:p>
                  </a:txBody>
                  <a:tcPr marL="68580" marR="68580" marT="0" marB="0"/>
                </a:tc>
                <a:tc>
                  <a:txBody>
                    <a:bodyPr/>
                    <a:lstStyle/>
                    <a:p>
                      <a:pPr algn="l">
                        <a:lnSpc>
                          <a:spcPct val="115000"/>
                        </a:lnSpc>
                        <a:spcAft>
                          <a:spcPts val="0"/>
                        </a:spcAft>
                      </a:pPr>
                      <a:r>
                        <a:rPr lang="en-AU" sz="1800" dirty="0">
                          <a:latin typeface="Calibri"/>
                          <a:ea typeface="SimSun"/>
                          <a:cs typeface="Times New Roman"/>
                        </a:rPr>
                        <a:t>1) Purchase of resources to support maths group teaching. (Master set)</a:t>
                      </a:r>
                    </a:p>
                    <a:p>
                      <a:pPr algn="l">
                        <a:lnSpc>
                          <a:spcPct val="115000"/>
                        </a:lnSpc>
                        <a:spcAft>
                          <a:spcPts val="0"/>
                        </a:spcAft>
                      </a:pPr>
                      <a:r>
                        <a:rPr lang="en-AU" sz="1800" dirty="0">
                          <a:latin typeface="Calibri"/>
                          <a:ea typeface="SimSun"/>
                          <a:cs typeface="Times New Roman"/>
                        </a:rPr>
                        <a:t>2) Creation/ Organisation of digital resources for teachers on staff drive</a:t>
                      </a:r>
                    </a:p>
                  </a:txBody>
                  <a:tcPr marL="68580" marR="68580" marT="0" marB="0"/>
                </a:tc>
              </a:tr>
              <a:tr h="1166442">
                <a:tc>
                  <a:txBody>
                    <a:bodyPr/>
                    <a:lstStyle/>
                    <a:p>
                      <a:pPr algn="l">
                        <a:lnSpc>
                          <a:spcPct val="115000"/>
                        </a:lnSpc>
                        <a:spcAft>
                          <a:spcPts val="0"/>
                        </a:spcAft>
                      </a:pPr>
                      <a:r>
                        <a:rPr lang="en-AU" sz="1800" dirty="0">
                          <a:latin typeface="Calibri"/>
                          <a:ea typeface="SimSun"/>
                          <a:cs typeface="Times New Roman"/>
                        </a:rPr>
                        <a:t>Jan 2010- June 2011</a:t>
                      </a:r>
                    </a:p>
                  </a:txBody>
                  <a:tcPr marL="68580" marR="68580" marT="0" marB="0"/>
                </a:tc>
                <a:tc>
                  <a:txBody>
                    <a:bodyPr/>
                    <a:lstStyle/>
                    <a:p>
                      <a:pPr algn="l">
                        <a:lnSpc>
                          <a:spcPct val="115000"/>
                        </a:lnSpc>
                        <a:spcAft>
                          <a:spcPts val="0"/>
                        </a:spcAft>
                      </a:pPr>
                      <a:r>
                        <a:rPr lang="en-AU" sz="1800" dirty="0">
                          <a:latin typeface="Calibri"/>
                          <a:ea typeface="SimSun"/>
                          <a:cs typeface="Times New Roman"/>
                        </a:rPr>
                        <a:t>QUICKSMART</a:t>
                      </a:r>
                    </a:p>
                  </a:txBody>
                  <a:tcPr marL="68580" marR="68580" marT="0" marB="0"/>
                </a:tc>
                <a:tc>
                  <a:txBody>
                    <a:bodyPr/>
                    <a:lstStyle/>
                    <a:p>
                      <a:pPr algn="l">
                        <a:lnSpc>
                          <a:spcPct val="115000"/>
                        </a:lnSpc>
                        <a:spcAft>
                          <a:spcPts val="0"/>
                        </a:spcAft>
                      </a:pPr>
                      <a:r>
                        <a:rPr lang="en-AU" sz="1800" dirty="0">
                          <a:latin typeface="Calibri"/>
                          <a:ea typeface="SimSun"/>
                          <a:cs typeface="Times New Roman"/>
                        </a:rPr>
                        <a:t>$$$$$</a:t>
                      </a:r>
                    </a:p>
                  </a:txBody>
                  <a:tcPr marL="68580" marR="68580" marT="0" marB="0"/>
                </a:tc>
                <a:tc>
                  <a:txBody>
                    <a:bodyPr/>
                    <a:lstStyle/>
                    <a:p>
                      <a:pPr algn="l">
                        <a:lnSpc>
                          <a:spcPct val="115000"/>
                        </a:lnSpc>
                        <a:spcAft>
                          <a:spcPts val="0"/>
                        </a:spcAft>
                      </a:pPr>
                      <a:r>
                        <a:rPr lang="en-AU" sz="1800" dirty="0">
                          <a:latin typeface="Calibri"/>
                          <a:ea typeface="SimSun"/>
                          <a:cs typeface="Times New Roman"/>
                        </a:rPr>
                        <a:t>1) Training of tutors</a:t>
                      </a:r>
                    </a:p>
                    <a:p>
                      <a:pPr algn="l">
                        <a:lnSpc>
                          <a:spcPct val="115000"/>
                        </a:lnSpc>
                        <a:spcAft>
                          <a:spcPts val="0"/>
                        </a:spcAft>
                      </a:pPr>
                      <a:r>
                        <a:rPr lang="en-AU" sz="1800" dirty="0">
                          <a:latin typeface="Calibri"/>
                          <a:ea typeface="SimSun"/>
                          <a:cs typeface="Times New Roman"/>
                        </a:rPr>
                        <a:t>2) Purchase of program.</a:t>
                      </a:r>
                    </a:p>
                    <a:p>
                      <a:pPr algn="l">
                        <a:lnSpc>
                          <a:spcPct val="115000"/>
                        </a:lnSpc>
                        <a:spcAft>
                          <a:spcPts val="0"/>
                        </a:spcAft>
                      </a:pPr>
                      <a:r>
                        <a:rPr lang="en-AU" sz="1800" dirty="0">
                          <a:latin typeface="Calibri"/>
                          <a:ea typeface="SimSun"/>
                          <a:cs typeface="Times New Roman"/>
                        </a:rPr>
                        <a:t>3) 2 computers and space within school</a:t>
                      </a:r>
                    </a:p>
                    <a:p>
                      <a:pPr algn="l">
                        <a:lnSpc>
                          <a:spcPct val="115000"/>
                        </a:lnSpc>
                        <a:spcAft>
                          <a:spcPts val="0"/>
                        </a:spcAft>
                      </a:pPr>
                      <a:r>
                        <a:rPr lang="en-AU" sz="1800" dirty="0">
                          <a:latin typeface="Calibri"/>
                          <a:ea typeface="SimSun"/>
                          <a:cs typeface="Times New Roman"/>
                        </a:rPr>
                        <a:t>3) 36 students for 30 week program in 2010</a:t>
                      </a:r>
                    </a:p>
                    <a:p>
                      <a:pPr algn="l">
                        <a:lnSpc>
                          <a:spcPct val="115000"/>
                        </a:lnSpc>
                        <a:spcAft>
                          <a:spcPts val="0"/>
                        </a:spcAft>
                      </a:pPr>
                      <a:r>
                        <a:rPr lang="en-AU" sz="1800" dirty="0">
                          <a:latin typeface="Calibri"/>
                          <a:ea typeface="SimSun"/>
                          <a:cs typeface="Times New Roman"/>
                        </a:rPr>
                        <a:t>and 36 students for 20week program in 2011.</a:t>
                      </a:r>
                    </a:p>
                  </a:txBody>
                  <a:tcPr marL="68580" marR="68580" marT="0" marB="0"/>
                </a:tc>
              </a:tr>
              <a:tr h="1843580">
                <a:tc>
                  <a:txBody>
                    <a:bodyPr/>
                    <a:lstStyle/>
                    <a:p>
                      <a:pPr algn="l">
                        <a:lnSpc>
                          <a:spcPct val="115000"/>
                        </a:lnSpc>
                        <a:spcAft>
                          <a:spcPts val="0"/>
                        </a:spcAft>
                      </a:pPr>
                      <a:r>
                        <a:rPr lang="en-AU" sz="1800" dirty="0">
                          <a:latin typeface="Calibri"/>
                          <a:ea typeface="SimSun"/>
                          <a:cs typeface="Times New Roman"/>
                        </a:rPr>
                        <a:t>Aug 2010</a:t>
                      </a:r>
                    </a:p>
                  </a:txBody>
                  <a:tcPr marL="68580" marR="68580" marT="0" marB="0"/>
                </a:tc>
                <a:tc>
                  <a:txBody>
                    <a:bodyPr/>
                    <a:lstStyle/>
                    <a:p>
                      <a:pPr algn="l">
                        <a:lnSpc>
                          <a:spcPct val="115000"/>
                        </a:lnSpc>
                        <a:spcAft>
                          <a:spcPts val="0"/>
                        </a:spcAft>
                      </a:pPr>
                      <a:r>
                        <a:rPr lang="en-AU" sz="1800">
                          <a:latin typeface="Calibri"/>
                          <a:ea typeface="SimSun"/>
                          <a:cs typeface="Times New Roman"/>
                        </a:rPr>
                        <a:t>Technology </a:t>
                      </a:r>
                    </a:p>
                  </a:txBody>
                  <a:tcPr marL="68580" marR="68580" marT="0" marB="0"/>
                </a:tc>
                <a:tc>
                  <a:txBody>
                    <a:bodyPr/>
                    <a:lstStyle/>
                    <a:p>
                      <a:pPr algn="l">
                        <a:lnSpc>
                          <a:spcPct val="115000"/>
                        </a:lnSpc>
                        <a:spcAft>
                          <a:spcPts val="0"/>
                        </a:spcAft>
                      </a:pPr>
                      <a:r>
                        <a:rPr lang="en-AU" sz="1800" dirty="0">
                          <a:latin typeface="Calibri"/>
                          <a:ea typeface="SimSun"/>
                          <a:cs typeface="Times New Roman"/>
                        </a:rPr>
                        <a:t>$$$$$</a:t>
                      </a:r>
                    </a:p>
                  </a:txBody>
                  <a:tcPr marL="68580" marR="68580" marT="0" marB="0"/>
                </a:tc>
                <a:tc>
                  <a:txBody>
                    <a:bodyPr/>
                    <a:lstStyle/>
                    <a:p>
                      <a:pPr algn="l">
                        <a:lnSpc>
                          <a:spcPct val="115000"/>
                        </a:lnSpc>
                        <a:spcAft>
                          <a:spcPts val="0"/>
                        </a:spcAft>
                      </a:pPr>
                      <a:r>
                        <a:rPr lang="en-AU" sz="1800" dirty="0">
                          <a:latin typeface="Calibri"/>
                          <a:ea typeface="SimSun"/>
                          <a:cs typeface="Times New Roman"/>
                        </a:rPr>
                        <a:t>1) Purchase of 2 computers for each classroom.</a:t>
                      </a:r>
                    </a:p>
                    <a:p>
                      <a:pPr algn="l">
                        <a:lnSpc>
                          <a:spcPct val="115000"/>
                        </a:lnSpc>
                        <a:spcAft>
                          <a:spcPts val="0"/>
                        </a:spcAft>
                      </a:pPr>
                      <a:r>
                        <a:rPr lang="en-AU" sz="1800" dirty="0">
                          <a:latin typeface="Calibri"/>
                          <a:ea typeface="SimSun"/>
                          <a:cs typeface="Times New Roman"/>
                        </a:rPr>
                        <a:t>2) Purchase of software to support classroom computers and IWBs.</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27088" y="1397000"/>
          <a:ext cx="7776864" cy="3437185"/>
        </p:xfrm>
        <a:graphic>
          <a:graphicData uri="http://schemas.openxmlformats.org/drawingml/2006/table">
            <a:tbl>
              <a:tblPr firstRow="1" bandRow="1">
                <a:tableStyleId>{5C22544A-7EE6-4342-B048-85BDC9FD1C3A}</a:tableStyleId>
              </a:tblPr>
              <a:tblGrid>
                <a:gridCol w="1944216"/>
                <a:gridCol w="1944216"/>
                <a:gridCol w="648072"/>
                <a:gridCol w="3240360"/>
              </a:tblGrid>
              <a:tr h="2176016">
                <a:tc>
                  <a:txBody>
                    <a:bodyPr/>
                    <a:lstStyle/>
                    <a:p>
                      <a:pPr algn="l">
                        <a:lnSpc>
                          <a:spcPct val="115000"/>
                        </a:lnSpc>
                        <a:spcAft>
                          <a:spcPts val="0"/>
                        </a:spcAft>
                      </a:pPr>
                      <a:r>
                        <a:rPr lang="en-AU" sz="2000" dirty="0">
                          <a:latin typeface="Calibri"/>
                          <a:ea typeface="SimSun"/>
                          <a:cs typeface="Times New Roman"/>
                        </a:rPr>
                        <a:t>May 2010- Sept 2010</a:t>
                      </a:r>
                    </a:p>
                  </a:txBody>
                  <a:tcPr marL="68580" marR="68580" marT="0" marB="0"/>
                </a:tc>
                <a:tc>
                  <a:txBody>
                    <a:bodyPr/>
                    <a:lstStyle/>
                    <a:p>
                      <a:pPr algn="l">
                        <a:lnSpc>
                          <a:spcPct val="115000"/>
                        </a:lnSpc>
                        <a:spcAft>
                          <a:spcPts val="0"/>
                        </a:spcAft>
                      </a:pPr>
                      <a:r>
                        <a:rPr lang="en-AU" sz="2000" dirty="0">
                          <a:latin typeface="Calibri"/>
                          <a:ea typeface="SimSun"/>
                          <a:cs typeface="Times New Roman"/>
                        </a:rPr>
                        <a:t>Gifted and Talented Maths program</a:t>
                      </a:r>
                    </a:p>
                  </a:txBody>
                  <a:tcPr marL="68580" marR="68580" marT="0" marB="0"/>
                </a:tc>
                <a:tc>
                  <a:txBody>
                    <a:bodyPr/>
                    <a:lstStyle/>
                    <a:p>
                      <a:pPr algn="l">
                        <a:lnSpc>
                          <a:spcPct val="115000"/>
                        </a:lnSpc>
                        <a:spcAft>
                          <a:spcPts val="0"/>
                        </a:spcAft>
                      </a:pPr>
                      <a:r>
                        <a:rPr lang="en-AU" sz="2000" dirty="0">
                          <a:latin typeface="Calibri"/>
                          <a:ea typeface="SimSun"/>
                          <a:cs typeface="Times New Roman"/>
                        </a:rPr>
                        <a:t>$$</a:t>
                      </a:r>
                    </a:p>
                  </a:txBody>
                  <a:tcPr marL="68580" marR="68580" marT="0" marB="0"/>
                </a:tc>
                <a:tc>
                  <a:txBody>
                    <a:bodyPr/>
                    <a:lstStyle/>
                    <a:p>
                      <a:pPr algn="l">
                        <a:lnSpc>
                          <a:spcPct val="115000"/>
                        </a:lnSpc>
                        <a:spcAft>
                          <a:spcPts val="0"/>
                        </a:spcAft>
                      </a:pPr>
                      <a:r>
                        <a:rPr lang="en-AU" sz="2000" dirty="0">
                          <a:latin typeface="Calibri"/>
                          <a:ea typeface="SimSun"/>
                          <a:cs typeface="Times New Roman"/>
                        </a:rPr>
                        <a:t>1) Identified teachers within school deliver higher level maths activities to identified Stage 1, Stage 2 and Stage 3 students. 2hrs per week for </a:t>
                      </a:r>
                      <a:r>
                        <a:rPr lang="en-AU" sz="2000" dirty="0" smtClean="0">
                          <a:latin typeface="Calibri"/>
                          <a:ea typeface="SimSun"/>
                          <a:cs typeface="Times New Roman"/>
                        </a:rPr>
                        <a:t>5 </a:t>
                      </a:r>
                      <a:r>
                        <a:rPr lang="en-AU" sz="2000" dirty="0">
                          <a:latin typeface="Calibri"/>
                          <a:ea typeface="SimSun"/>
                          <a:cs typeface="Times New Roman"/>
                        </a:rPr>
                        <a:t>weeks</a:t>
                      </a:r>
                    </a:p>
                  </a:txBody>
                  <a:tcPr marL="68580" marR="68580" marT="0" marB="0"/>
                </a:tc>
              </a:tr>
              <a:tr h="1261169">
                <a:tc>
                  <a:txBody>
                    <a:bodyPr/>
                    <a:lstStyle/>
                    <a:p>
                      <a:pPr algn="l">
                        <a:lnSpc>
                          <a:spcPct val="115000"/>
                        </a:lnSpc>
                        <a:spcAft>
                          <a:spcPts val="0"/>
                        </a:spcAft>
                      </a:pPr>
                      <a:r>
                        <a:rPr lang="en-AU" sz="2000" dirty="0">
                          <a:latin typeface="Calibri"/>
                          <a:ea typeface="SimSun"/>
                          <a:cs typeface="Times New Roman"/>
                        </a:rPr>
                        <a:t>July 2010- June 2011</a:t>
                      </a:r>
                    </a:p>
                  </a:txBody>
                  <a:tcPr marL="68580" marR="68580" marT="0" marB="0"/>
                </a:tc>
                <a:tc>
                  <a:txBody>
                    <a:bodyPr/>
                    <a:lstStyle/>
                    <a:p>
                      <a:pPr algn="l">
                        <a:lnSpc>
                          <a:spcPct val="115000"/>
                        </a:lnSpc>
                        <a:spcAft>
                          <a:spcPts val="0"/>
                        </a:spcAft>
                      </a:pPr>
                      <a:r>
                        <a:rPr lang="en-AU" sz="2000">
                          <a:latin typeface="Calibri"/>
                          <a:ea typeface="SimSun"/>
                          <a:cs typeface="Times New Roman"/>
                        </a:rPr>
                        <a:t>Leadership</a:t>
                      </a:r>
                    </a:p>
                  </a:txBody>
                  <a:tcPr marL="68580" marR="68580" marT="0" marB="0"/>
                </a:tc>
                <a:tc>
                  <a:txBody>
                    <a:bodyPr/>
                    <a:lstStyle/>
                    <a:p>
                      <a:pPr algn="l">
                        <a:lnSpc>
                          <a:spcPct val="115000"/>
                        </a:lnSpc>
                        <a:spcAft>
                          <a:spcPts val="0"/>
                        </a:spcAft>
                      </a:pPr>
                      <a:r>
                        <a:rPr lang="en-AU" sz="2000" dirty="0" smtClean="0">
                          <a:latin typeface="Calibri"/>
                          <a:ea typeface="SimSun"/>
                          <a:cs typeface="Times New Roman"/>
                        </a:rPr>
                        <a:t>$</a:t>
                      </a:r>
                      <a:endParaRPr lang="en-AU" sz="2000" dirty="0">
                        <a:latin typeface="Calibri"/>
                        <a:ea typeface="SimSun"/>
                        <a:cs typeface="Times New Roman"/>
                      </a:endParaRPr>
                    </a:p>
                  </a:txBody>
                  <a:tcPr marL="68580" marR="68580" marT="0" marB="0"/>
                </a:tc>
                <a:tc>
                  <a:txBody>
                    <a:bodyPr/>
                    <a:lstStyle/>
                    <a:p>
                      <a:pPr algn="l">
                        <a:lnSpc>
                          <a:spcPct val="115000"/>
                        </a:lnSpc>
                        <a:spcAft>
                          <a:spcPts val="0"/>
                        </a:spcAft>
                      </a:pPr>
                      <a:r>
                        <a:rPr lang="en-AU" sz="2000" dirty="0">
                          <a:latin typeface="Calibri"/>
                          <a:ea typeface="SimSun"/>
                          <a:cs typeface="Times New Roman"/>
                        </a:rPr>
                        <a:t>1) Leadership Team present modules as part of T and D</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55650" y="1397000"/>
          <a:ext cx="7704856" cy="4048224"/>
        </p:xfrm>
        <a:graphic>
          <a:graphicData uri="http://schemas.openxmlformats.org/drawingml/2006/table">
            <a:tbl>
              <a:tblPr firstRow="1" bandRow="1">
                <a:tableStyleId>{5C22544A-7EE6-4342-B048-85BDC9FD1C3A}</a:tableStyleId>
              </a:tblPr>
              <a:tblGrid>
                <a:gridCol w="1362629"/>
                <a:gridCol w="1835908"/>
                <a:gridCol w="751053"/>
                <a:gridCol w="3755266"/>
              </a:tblGrid>
              <a:tr h="1349408">
                <a:tc>
                  <a:txBody>
                    <a:bodyPr/>
                    <a:lstStyle/>
                    <a:p>
                      <a:pPr algn="l">
                        <a:lnSpc>
                          <a:spcPct val="115000"/>
                        </a:lnSpc>
                        <a:spcAft>
                          <a:spcPts val="0"/>
                        </a:spcAft>
                      </a:pPr>
                      <a:r>
                        <a:rPr lang="en-AU" sz="1800" dirty="0">
                          <a:latin typeface="Calibri"/>
                          <a:ea typeface="SimSun"/>
                          <a:cs typeface="Times New Roman"/>
                        </a:rPr>
                        <a:t>July/Aug 2010</a:t>
                      </a:r>
                    </a:p>
                  </a:txBody>
                  <a:tcPr marL="68580" marR="68580" marT="0" marB="0"/>
                </a:tc>
                <a:tc>
                  <a:txBody>
                    <a:bodyPr/>
                    <a:lstStyle/>
                    <a:p>
                      <a:pPr algn="l">
                        <a:lnSpc>
                          <a:spcPct val="115000"/>
                        </a:lnSpc>
                        <a:spcAft>
                          <a:spcPts val="0"/>
                        </a:spcAft>
                      </a:pPr>
                      <a:r>
                        <a:rPr lang="en-AU" sz="1800" dirty="0">
                          <a:latin typeface="Calibri"/>
                          <a:ea typeface="SimSun"/>
                          <a:cs typeface="Times New Roman"/>
                        </a:rPr>
                        <a:t>Student Feedback Sheets</a:t>
                      </a:r>
                    </a:p>
                  </a:txBody>
                  <a:tcPr marL="68580" marR="68580" marT="0" marB="0"/>
                </a:tc>
                <a:tc>
                  <a:txBody>
                    <a:bodyPr/>
                    <a:lstStyle/>
                    <a:p>
                      <a:pPr algn="l">
                        <a:lnSpc>
                          <a:spcPct val="115000"/>
                        </a:lnSpc>
                        <a:spcAft>
                          <a:spcPts val="0"/>
                        </a:spcAft>
                      </a:pPr>
                      <a:r>
                        <a:rPr lang="en-AU" sz="1800">
                          <a:latin typeface="Calibri"/>
                          <a:ea typeface="SimSun"/>
                          <a:cs typeface="Times New Roman"/>
                        </a:rPr>
                        <a:t>$$</a:t>
                      </a:r>
                    </a:p>
                  </a:txBody>
                  <a:tcPr marL="68580" marR="68580" marT="0" marB="0"/>
                </a:tc>
                <a:tc>
                  <a:txBody>
                    <a:bodyPr/>
                    <a:lstStyle/>
                    <a:p>
                      <a:pPr algn="l">
                        <a:lnSpc>
                          <a:spcPct val="115000"/>
                        </a:lnSpc>
                        <a:spcAft>
                          <a:spcPts val="0"/>
                        </a:spcAft>
                      </a:pPr>
                      <a:r>
                        <a:rPr lang="en-AU" sz="1800" dirty="0">
                          <a:latin typeface="Calibri"/>
                          <a:ea typeface="SimSun"/>
                          <a:cs typeface="Times New Roman"/>
                        </a:rPr>
                        <a:t>1) Collaboration with </a:t>
                      </a:r>
                      <a:r>
                        <a:rPr lang="en-AU" sz="1800" dirty="0" err="1">
                          <a:latin typeface="Calibri"/>
                          <a:ea typeface="SimSun"/>
                          <a:cs typeface="Times New Roman"/>
                        </a:rPr>
                        <a:t>Sth</a:t>
                      </a:r>
                      <a:r>
                        <a:rPr lang="en-AU" sz="1800" dirty="0">
                          <a:latin typeface="Calibri"/>
                          <a:ea typeface="SimSun"/>
                          <a:cs typeface="Times New Roman"/>
                        </a:rPr>
                        <a:t> Grafton P.S. to develop student feedback sheets to </a:t>
                      </a:r>
                      <a:r>
                        <a:rPr lang="en-AU" sz="1800" dirty="0" smtClean="0">
                          <a:latin typeface="Calibri"/>
                          <a:ea typeface="SimSun"/>
                          <a:cs typeface="Times New Roman"/>
                        </a:rPr>
                        <a:t>aid</a:t>
                      </a:r>
                      <a:r>
                        <a:rPr lang="en-AU" sz="1800" baseline="0" dirty="0" smtClean="0">
                          <a:latin typeface="Calibri"/>
                          <a:ea typeface="SimSun"/>
                          <a:cs typeface="Times New Roman"/>
                        </a:rPr>
                        <a:t> </a:t>
                      </a:r>
                      <a:r>
                        <a:rPr lang="en-AU" sz="1800" dirty="0" smtClean="0">
                          <a:latin typeface="Calibri"/>
                          <a:ea typeface="SimSun"/>
                          <a:cs typeface="Times New Roman"/>
                        </a:rPr>
                        <a:t>in </a:t>
                      </a:r>
                      <a:r>
                        <a:rPr lang="en-AU" sz="1800" dirty="0">
                          <a:latin typeface="Calibri"/>
                          <a:ea typeface="SimSun"/>
                          <a:cs typeface="Times New Roman"/>
                        </a:rPr>
                        <a:t>student self assessment.</a:t>
                      </a:r>
                    </a:p>
                  </a:txBody>
                  <a:tcPr marL="68580" marR="68580" marT="0" marB="0"/>
                </a:tc>
              </a:tr>
              <a:tr h="2698816">
                <a:tc>
                  <a:txBody>
                    <a:bodyPr/>
                    <a:lstStyle/>
                    <a:p>
                      <a:pPr algn="l">
                        <a:lnSpc>
                          <a:spcPct val="115000"/>
                        </a:lnSpc>
                        <a:spcAft>
                          <a:spcPts val="0"/>
                        </a:spcAft>
                      </a:pPr>
                      <a:r>
                        <a:rPr lang="en-AU" sz="1800" dirty="0">
                          <a:latin typeface="Calibri"/>
                          <a:ea typeface="SimSun"/>
                          <a:cs typeface="Times New Roman"/>
                        </a:rPr>
                        <a:t>Sept 2010</a:t>
                      </a:r>
                    </a:p>
                  </a:txBody>
                  <a:tcPr marL="68580" marR="68580" marT="0" marB="0"/>
                </a:tc>
                <a:tc>
                  <a:txBody>
                    <a:bodyPr/>
                    <a:lstStyle/>
                    <a:p>
                      <a:pPr algn="l">
                        <a:lnSpc>
                          <a:spcPct val="115000"/>
                        </a:lnSpc>
                        <a:spcAft>
                          <a:spcPts val="0"/>
                        </a:spcAft>
                      </a:pPr>
                      <a:r>
                        <a:rPr lang="en-AU" sz="1800" dirty="0">
                          <a:latin typeface="Calibri"/>
                          <a:ea typeface="SimSun"/>
                          <a:cs typeface="Times New Roman"/>
                        </a:rPr>
                        <a:t>Lesson study</a:t>
                      </a:r>
                    </a:p>
                  </a:txBody>
                  <a:tcPr marL="68580" marR="68580" marT="0" marB="0"/>
                </a:tc>
                <a:tc>
                  <a:txBody>
                    <a:bodyPr/>
                    <a:lstStyle/>
                    <a:p>
                      <a:pPr algn="l">
                        <a:lnSpc>
                          <a:spcPct val="115000"/>
                        </a:lnSpc>
                        <a:spcAft>
                          <a:spcPts val="0"/>
                        </a:spcAft>
                      </a:pPr>
                      <a:r>
                        <a:rPr lang="en-AU" sz="1800">
                          <a:latin typeface="Calibri"/>
                          <a:ea typeface="SimSun"/>
                          <a:cs typeface="Times New Roman"/>
                        </a:rPr>
                        <a:t>$$</a:t>
                      </a:r>
                    </a:p>
                  </a:txBody>
                  <a:tcPr marL="68580" marR="68580" marT="0" marB="0"/>
                </a:tc>
                <a:tc>
                  <a:txBody>
                    <a:bodyPr/>
                    <a:lstStyle/>
                    <a:p>
                      <a:pPr algn="l">
                        <a:lnSpc>
                          <a:spcPct val="115000"/>
                        </a:lnSpc>
                        <a:spcAft>
                          <a:spcPts val="0"/>
                        </a:spcAft>
                      </a:pPr>
                      <a:r>
                        <a:rPr lang="en-AU" sz="1800" dirty="0">
                          <a:latin typeface="Calibri"/>
                          <a:ea typeface="SimSun"/>
                          <a:cs typeface="Times New Roman"/>
                        </a:rPr>
                        <a:t>1) Buddy teachers plan a lesson together with Maths  consultant..</a:t>
                      </a:r>
                    </a:p>
                    <a:p>
                      <a:pPr algn="l">
                        <a:lnSpc>
                          <a:spcPct val="115000"/>
                        </a:lnSpc>
                        <a:spcAft>
                          <a:spcPts val="0"/>
                        </a:spcAft>
                      </a:pPr>
                      <a:r>
                        <a:rPr lang="en-AU" sz="1800" dirty="0">
                          <a:latin typeface="Calibri"/>
                          <a:ea typeface="SimSun"/>
                          <a:cs typeface="Times New Roman"/>
                        </a:rPr>
                        <a:t>2) Watch each other present  the lesson </a:t>
                      </a:r>
                      <a:r>
                        <a:rPr lang="en-AU" sz="1800" dirty="0" smtClean="0">
                          <a:latin typeface="Calibri"/>
                          <a:ea typeface="SimSun"/>
                          <a:cs typeface="Times New Roman"/>
                        </a:rPr>
                        <a:t>.</a:t>
                      </a:r>
                    </a:p>
                    <a:p>
                      <a:pPr algn="l">
                        <a:lnSpc>
                          <a:spcPct val="115000"/>
                        </a:lnSpc>
                        <a:spcAft>
                          <a:spcPts val="0"/>
                        </a:spcAft>
                      </a:pPr>
                      <a:r>
                        <a:rPr lang="en-AU" sz="1800" dirty="0" smtClean="0">
                          <a:latin typeface="Calibri"/>
                          <a:ea typeface="SimSun"/>
                          <a:cs typeface="Times New Roman"/>
                        </a:rPr>
                        <a:t>3</a:t>
                      </a:r>
                      <a:r>
                        <a:rPr lang="en-AU" sz="1800" dirty="0">
                          <a:latin typeface="Calibri"/>
                          <a:ea typeface="SimSun"/>
                          <a:cs typeface="Times New Roman"/>
                        </a:rPr>
                        <a:t>) Discuss lesson together. “What to keep ? What to change? Where to next?”</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81075"/>
            <a:ext cx="8229600" cy="854075"/>
          </a:xfrm>
        </p:spPr>
        <p:txBody>
          <a:bodyPr>
            <a:normAutofit fontScale="90000"/>
          </a:bodyPr>
          <a:lstStyle/>
          <a:p>
            <a:pPr eaLnBrk="1" fontAlgn="auto" hangingPunct="1">
              <a:spcAft>
                <a:spcPts val="0"/>
              </a:spcAft>
              <a:defRPr/>
            </a:pPr>
            <a:r>
              <a:rPr lang="en-AU" b="1" i="1" dirty="0" smtClean="0"/>
              <a:t/>
            </a:r>
            <a:br>
              <a:rPr lang="en-AU" b="1" i="1" dirty="0" smtClean="0"/>
            </a:br>
            <a:r>
              <a:rPr lang="en-AU" b="1" i="1" dirty="0" smtClean="0"/>
              <a:t/>
            </a:r>
            <a:br>
              <a:rPr lang="en-AU" b="1" i="1" dirty="0" smtClean="0"/>
            </a:br>
            <a:r>
              <a:rPr lang="en-AU" b="1" i="1" dirty="0"/>
              <a:t/>
            </a:r>
            <a:br>
              <a:rPr lang="en-AU" b="1" i="1" dirty="0"/>
            </a:br>
            <a:r>
              <a:rPr lang="en-AU" b="1" i="1" dirty="0" smtClean="0"/>
              <a:t/>
            </a:r>
            <a:br>
              <a:rPr lang="en-AU" b="1" i="1" dirty="0" smtClean="0"/>
            </a:br>
            <a:r>
              <a:rPr lang="en-AU" b="1" i="1" dirty="0"/>
              <a:t/>
            </a:r>
            <a:br>
              <a:rPr lang="en-AU" b="1" i="1" dirty="0"/>
            </a:br>
            <a:r>
              <a:rPr lang="en-AU" b="1" i="1" dirty="0" smtClean="0"/>
              <a:t>Why Mathematics?</a:t>
            </a:r>
            <a:r>
              <a:rPr lang="en-AU" dirty="0" smtClean="0"/>
              <a:t/>
            </a:r>
            <a:br>
              <a:rPr lang="en-AU" dirty="0" smtClean="0"/>
            </a:br>
            <a:endParaRPr lang="en-AU" dirty="0"/>
          </a:p>
        </p:txBody>
      </p:sp>
      <p:sp>
        <p:nvSpPr>
          <p:cNvPr id="14338" name="Content Placeholder 2"/>
          <p:cNvSpPr>
            <a:spLocks noGrp="1"/>
          </p:cNvSpPr>
          <p:nvPr>
            <p:ph idx="1"/>
          </p:nvPr>
        </p:nvSpPr>
        <p:spPr>
          <a:xfrm>
            <a:off x="395288" y="1189038"/>
            <a:ext cx="8229600" cy="4389437"/>
          </a:xfrm>
        </p:spPr>
        <p:txBody>
          <a:bodyPr/>
          <a:lstStyle/>
          <a:p>
            <a:pPr eaLnBrk="1" hangingPunct="1">
              <a:buFont typeface="Wingdings 2" pitchFamily="18" charset="2"/>
              <a:buNone/>
            </a:pPr>
            <a:r>
              <a:rPr lang="en-AU" smtClean="0"/>
              <a:t>Mathematics was chosen as our focus program after reviewing-</a:t>
            </a:r>
          </a:p>
          <a:p>
            <a:pPr eaLnBrk="1" hangingPunct="1"/>
            <a:r>
              <a:rPr lang="en-AU" smtClean="0"/>
              <a:t>Smartdata from Naplan.</a:t>
            </a:r>
          </a:p>
          <a:p>
            <a:pPr eaLnBrk="1" hangingPunct="1"/>
            <a:r>
              <a:rPr lang="en-AU" smtClean="0"/>
              <a:t>School data</a:t>
            </a:r>
          </a:p>
          <a:p>
            <a:pPr eaLnBrk="1" hangingPunct="1"/>
            <a:r>
              <a:rPr lang="en-AU" smtClean="0"/>
              <a:t>Teacher preference for professional development.</a:t>
            </a:r>
          </a:p>
          <a:p>
            <a:pPr eaLnBrk="1" hangingPunct="1"/>
            <a:endParaRPr lang="en-AU" smtClean="0"/>
          </a:p>
        </p:txBody>
      </p:sp>
      <p:pic>
        <p:nvPicPr>
          <p:cNvPr id="14339" name="Picture 2" descr="C:\Users\michael\Desktop\maths photos\1 Sawtell- Dice games.JPG"/>
          <p:cNvPicPr>
            <a:picLocks noChangeAspect="1" noChangeArrowheads="1"/>
          </p:cNvPicPr>
          <p:nvPr/>
        </p:nvPicPr>
        <p:blipFill>
          <a:blip r:embed="rId2" cstate="print"/>
          <a:srcRect/>
          <a:stretch>
            <a:fillRect/>
          </a:stretch>
        </p:blipFill>
        <p:spPr bwMode="auto">
          <a:xfrm>
            <a:off x="1908175" y="3501008"/>
            <a:ext cx="4535488" cy="3046412"/>
          </a:xfrm>
          <a:prstGeom prst="rect">
            <a:avLst/>
          </a:prstGeom>
          <a:noFill/>
          <a:ln w="9525">
            <a:noFill/>
            <a:miter lim="800000"/>
            <a:headEnd/>
            <a:tailEnd/>
          </a:ln>
          <a:effectLst>
            <a:outerShdw blurRad="127000" dist="127000" dir="2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11188" y="1052513"/>
          <a:ext cx="7992888" cy="4768305"/>
        </p:xfrm>
        <a:graphic>
          <a:graphicData uri="http://schemas.openxmlformats.org/drawingml/2006/table">
            <a:tbl>
              <a:tblPr firstRow="1" bandRow="1">
                <a:tableStyleId>{5C22544A-7EE6-4342-B048-85BDC9FD1C3A}</a:tableStyleId>
              </a:tblPr>
              <a:tblGrid>
                <a:gridCol w="1560331"/>
                <a:gridCol w="2053067"/>
                <a:gridCol w="821227"/>
                <a:gridCol w="3558263"/>
              </a:tblGrid>
              <a:tr h="1702966">
                <a:tc>
                  <a:txBody>
                    <a:bodyPr/>
                    <a:lstStyle/>
                    <a:p>
                      <a:pPr algn="l">
                        <a:lnSpc>
                          <a:spcPct val="115000"/>
                        </a:lnSpc>
                        <a:spcAft>
                          <a:spcPts val="0"/>
                        </a:spcAft>
                      </a:pPr>
                      <a:r>
                        <a:rPr lang="en-AU" sz="1800" dirty="0">
                          <a:latin typeface="Calibri"/>
                          <a:ea typeface="SimSun"/>
                          <a:cs typeface="Times New Roman"/>
                        </a:rPr>
                        <a:t>Jan 2010- sustainable</a:t>
                      </a:r>
                    </a:p>
                  </a:txBody>
                  <a:tcPr marL="68580" marR="68580" marT="0" marB="0"/>
                </a:tc>
                <a:tc>
                  <a:txBody>
                    <a:bodyPr/>
                    <a:lstStyle/>
                    <a:p>
                      <a:pPr algn="l">
                        <a:lnSpc>
                          <a:spcPct val="115000"/>
                        </a:lnSpc>
                        <a:spcAft>
                          <a:spcPts val="0"/>
                        </a:spcAft>
                      </a:pPr>
                      <a:r>
                        <a:rPr lang="en-AU" sz="1800">
                          <a:latin typeface="Calibri"/>
                          <a:ea typeface="SimSun"/>
                          <a:cs typeface="Times New Roman"/>
                        </a:rPr>
                        <a:t>NEWMAN’S PROBLEM SOLVING</a:t>
                      </a:r>
                    </a:p>
                  </a:txBody>
                  <a:tcPr marL="68580" marR="68580" marT="0" marB="0"/>
                </a:tc>
                <a:tc>
                  <a:txBody>
                    <a:bodyPr/>
                    <a:lstStyle/>
                    <a:p>
                      <a:pPr algn="l">
                        <a:lnSpc>
                          <a:spcPct val="115000"/>
                        </a:lnSpc>
                        <a:spcAft>
                          <a:spcPts val="0"/>
                        </a:spcAft>
                      </a:pPr>
                      <a:r>
                        <a:rPr lang="en-AU" sz="1800" dirty="0">
                          <a:latin typeface="Calibri"/>
                          <a:ea typeface="SimSun"/>
                          <a:cs typeface="Times New Roman"/>
                        </a:rPr>
                        <a:t>$</a:t>
                      </a:r>
                    </a:p>
                  </a:txBody>
                  <a:tcPr marL="68580" marR="68580" marT="0" marB="0"/>
                </a:tc>
                <a:tc>
                  <a:txBody>
                    <a:bodyPr/>
                    <a:lstStyle/>
                    <a:p>
                      <a:pPr algn="l">
                        <a:lnSpc>
                          <a:spcPct val="115000"/>
                        </a:lnSpc>
                        <a:spcAft>
                          <a:spcPts val="0"/>
                        </a:spcAft>
                      </a:pPr>
                      <a:r>
                        <a:rPr lang="en-AU" sz="1800" dirty="0">
                          <a:latin typeface="Calibri"/>
                          <a:ea typeface="SimSun"/>
                          <a:cs typeface="Times New Roman"/>
                        </a:rPr>
                        <a:t>1) T and D on Newman’s approach for all staff.</a:t>
                      </a:r>
                    </a:p>
                    <a:p>
                      <a:pPr algn="l">
                        <a:lnSpc>
                          <a:spcPct val="115000"/>
                        </a:lnSpc>
                        <a:spcAft>
                          <a:spcPts val="0"/>
                        </a:spcAft>
                      </a:pPr>
                      <a:r>
                        <a:rPr lang="en-AU" sz="1800" dirty="0">
                          <a:latin typeface="Calibri"/>
                          <a:ea typeface="SimSun"/>
                          <a:cs typeface="Times New Roman"/>
                        </a:rPr>
                        <a:t>2) Development of Problem Solving Steps Poster for all classrooms K-6.</a:t>
                      </a:r>
                    </a:p>
                  </a:txBody>
                  <a:tcPr marL="68580" marR="68580" marT="0" marB="0"/>
                </a:tc>
              </a:tr>
              <a:tr h="1702966">
                <a:tc>
                  <a:txBody>
                    <a:bodyPr/>
                    <a:lstStyle/>
                    <a:p>
                      <a:pPr algn="l">
                        <a:lnSpc>
                          <a:spcPct val="115000"/>
                        </a:lnSpc>
                        <a:spcAft>
                          <a:spcPts val="0"/>
                        </a:spcAft>
                      </a:pPr>
                      <a:r>
                        <a:rPr lang="en-AU" sz="1800" dirty="0">
                          <a:latin typeface="Calibri"/>
                          <a:ea typeface="SimSun"/>
                          <a:cs typeface="Times New Roman"/>
                        </a:rPr>
                        <a:t>Aug-Oct 2010</a:t>
                      </a:r>
                    </a:p>
                  </a:txBody>
                  <a:tcPr marL="68580" marR="68580" marT="0" marB="0"/>
                </a:tc>
                <a:tc>
                  <a:txBody>
                    <a:bodyPr/>
                    <a:lstStyle/>
                    <a:p>
                      <a:pPr algn="l">
                        <a:lnSpc>
                          <a:spcPct val="115000"/>
                        </a:lnSpc>
                        <a:spcAft>
                          <a:spcPts val="0"/>
                        </a:spcAft>
                      </a:pPr>
                      <a:r>
                        <a:rPr lang="en-AU" sz="1800">
                          <a:latin typeface="Calibri"/>
                          <a:ea typeface="SimSun"/>
                          <a:cs typeface="Times New Roman"/>
                        </a:rPr>
                        <a:t>Maths Language Book</a:t>
                      </a:r>
                    </a:p>
                  </a:txBody>
                  <a:tcPr marL="68580" marR="68580" marT="0" marB="0"/>
                </a:tc>
                <a:tc>
                  <a:txBody>
                    <a:bodyPr/>
                    <a:lstStyle/>
                    <a:p>
                      <a:pPr algn="l">
                        <a:lnSpc>
                          <a:spcPct val="115000"/>
                        </a:lnSpc>
                        <a:spcAft>
                          <a:spcPts val="0"/>
                        </a:spcAft>
                      </a:pPr>
                      <a:r>
                        <a:rPr lang="en-AU" sz="1800">
                          <a:latin typeface="Calibri"/>
                          <a:ea typeface="SimSun"/>
                          <a:cs typeface="Times New Roman"/>
                        </a:rPr>
                        <a:t>$</a:t>
                      </a:r>
                    </a:p>
                  </a:txBody>
                  <a:tcPr marL="68580" marR="68580" marT="0" marB="0"/>
                </a:tc>
                <a:tc>
                  <a:txBody>
                    <a:bodyPr/>
                    <a:lstStyle/>
                    <a:p>
                      <a:pPr algn="l">
                        <a:lnSpc>
                          <a:spcPct val="115000"/>
                        </a:lnSpc>
                        <a:spcAft>
                          <a:spcPts val="0"/>
                        </a:spcAft>
                      </a:pPr>
                      <a:r>
                        <a:rPr lang="en-AU" sz="1800" dirty="0">
                          <a:latin typeface="Calibri"/>
                          <a:ea typeface="SimSun"/>
                          <a:cs typeface="Times New Roman"/>
                        </a:rPr>
                        <a:t>1) Development of standardised language book. Maths terms to be used K-6 when talking about algorithms, place value etc.</a:t>
                      </a:r>
                    </a:p>
                  </a:txBody>
                  <a:tcPr marL="68580" marR="68580" marT="0" marB="0"/>
                </a:tc>
              </a:tr>
              <a:tr h="1362373">
                <a:tc>
                  <a:txBody>
                    <a:bodyPr/>
                    <a:lstStyle/>
                    <a:p>
                      <a:pPr algn="l">
                        <a:lnSpc>
                          <a:spcPct val="115000"/>
                        </a:lnSpc>
                        <a:spcAft>
                          <a:spcPts val="0"/>
                        </a:spcAft>
                      </a:pPr>
                      <a:r>
                        <a:rPr lang="en-AU" sz="1800" dirty="0">
                          <a:latin typeface="Calibri"/>
                          <a:ea typeface="SimSun"/>
                          <a:cs typeface="Times New Roman"/>
                        </a:rPr>
                        <a:t>Aug 2010-Aug 2011</a:t>
                      </a:r>
                    </a:p>
                  </a:txBody>
                  <a:tcPr marL="68580" marR="68580" marT="0" marB="0"/>
                </a:tc>
                <a:tc>
                  <a:txBody>
                    <a:bodyPr/>
                    <a:lstStyle/>
                    <a:p>
                      <a:pPr algn="l">
                        <a:lnSpc>
                          <a:spcPct val="115000"/>
                        </a:lnSpc>
                        <a:spcAft>
                          <a:spcPts val="0"/>
                        </a:spcAft>
                      </a:pPr>
                      <a:r>
                        <a:rPr lang="en-AU" sz="1800" dirty="0">
                          <a:latin typeface="Calibri"/>
                          <a:ea typeface="SimSun"/>
                          <a:cs typeface="Times New Roman"/>
                        </a:rPr>
                        <a:t>Maths Master</a:t>
                      </a:r>
                    </a:p>
                  </a:txBody>
                  <a:tcPr marL="68580" marR="68580" marT="0" marB="0"/>
                </a:tc>
                <a:tc>
                  <a:txBody>
                    <a:bodyPr/>
                    <a:lstStyle/>
                    <a:p>
                      <a:pPr algn="l">
                        <a:lnSpc>
                          <a:spcPct val="115000"/>
                        </a:lnSpc>
                        <a:spcAft>
                          <a:spcPts val="0"/>
                        </a:spcAft>
                      </a:pPr>
                      <a:r>
                        <a:rPr lang="en-AU" sz="1800" dirty="0" smtClean="0">
                          <a:latin typeface="Calibri"/>
                          <a:ea typeface="SimSun"/>
                          <a:cs typeface="Times New Roman"/>
                        </a:rPr>
                        <a:t>$</a:t>
                      </a:r>
                      <a:endParaRPr lang="en-AU" sz="1800" dirty="0">
                        <a:latin typeface="Calibri"/>
                        <a:ea typeface="SimSun"/>
                        <a:cs typeface="Times New Roman"/>
                      </a:endParaRPr>
                    </a:p>
                  </a:txBody>
                  <a:tcPr marL="68580" marR="68580" marT="0" marB="0"/>
                </a:tc>
                <a:tc>
                  <a:txBody>
                    <a:bodyPr/>
                    <a:lstStyle/>
                    <a:p>
                      <a:pPr algn="l">
                        <a:lnSpc>
                          <a:spcPct val="115000"/>
                        </a:lnSpc>
                        <a:spcAft>
                          <a:spcPts val="0"/>
                        </a:spcAft>
                      </a:pPr>
                      <a:r>
                        <a:rPr lang="en-AU" sz="1800" dirty="0">
                          <a:latin typeface="Calibri"/>
                          <a:ea typeface="SimSun"/>
                          <a:cs typeface="Times New Roman"/>
                        </a:rPr>
                        <a:t>1) Similar to Spelling Bee but maths questions. </a:t>
                      </a:r>
                    </a:p>
                    <a:p>
                      <a:pPr algn="l">
                        <a:lnSpc>
                          <a:spcPct val="115000"/>
                        </a:lnSpc>
                        <a:spcAft>
                          <a:spcPts val="0"/>
                        </a:spcAft>
                      </a:pPr>
                      <a:r>
                        <a:rPr lang="en-AU" sz="1800" dirty="0">
                          <a:latin typeface="Calibri"/>
                          <a:ea typeface="SimSun"/>
                          <a:cs typeface="Times New Roman"/>
                        </a:rPr>
                        <a:t>2) </a:t>
                      </a:r>
                      <a:r>
                        <a:rPr lang="en-AU" sz="1800" dirty="0" smtClean="0">
                          <a:latin typeface="Calibri"/>
                          <a:ea typeface="SimSun"/>
                          <a:cs typeface="Times New Roman"/>
                        </a:rPr>
                        <a:t>Expand </a:t>
                      </a:r>
                      <a:r>
                        <a:rPr lang="en-AU" sz="1800" dirty="0">
                          <a:latin typeface="Calibri"/>
                          <a:ea typeface="SimSun"/>
                          <a:cs typeface="Times New Roman"/>
                        </a:rPr>
                        <a:t>to </a:t>
                      </a:r>
                      <a:r>
                        <a:rPr lang="en-AU" sz="1800" dirty="0" err="1">
                          <a:latin typeface="Calibri"/>
                          <a:ea typeface="SimSun"/>
                          <a:cs typeface="Times New Roman"/>
                        </a:rPr>
                        <a:t>Bongil</a:t>
                      </a:r>
                      <a:r>
                        <a:rPr lang="en-AU" sz="1800" dirty="0">
                          <a:latin typeface="Calibri"/>
                          <a:ea typeface="SimSun"/>
                          <a:cs typeface="Times New Roman"/>
                        </a:rPr>
                        <a:t> </a:t>
                      </a:r>
                      <a:r>
                        <a:rPr lang="en-AU" sz="1800" dirty="0" err="1">
                          <a:latin typeface="Calibri"/>
                          <a:ea typeface="SimSun"/>
                          <a:cs typeface="Times New Roman"/>
                        </a:rPr>
                        <a:t>Bongil</a:t>
                      </a:r>
                      <a:r>
                        <a:rPr lang="en-AU" sz="1800" dirty="0">
                          <a:latin typeface="Calibri"/>
                          <a:ea typeface="SimSun"/>
                          <a:cs typeface="Times New Roman"/>
                        </a:rPr>
                        <a:t> COS in </a:t>
                      </a:r>
                      <a:r>
                        <a:rPr lang="en-AU" sz="1800" dirty="0" smtClean="0">
                          <a:latin typeface="Calibri"/>
                          <a:ea typeface="SimSun"/>
                          <a:cs typeface="Times New Roman"/>
                        </a:rPr>
                        <a:t>2011?</a:t>
                      </a:r>
                      <a:endParaRPr lang="en-AU" sz="1800" dirty="0">
                        <a:latin typeface="Calibri"/>
                        <a:ea typeface="SimSu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Users\michael\Desktop\maths photos\3  sawtell-Number recognition.JPG"/>
          <p:cNvPicPr>
            <a:picLocks noChangeAspect="1" noChangeArrowheads="1"/>
          </p:cNvPicPr>
          <p:nvPr/>
        </p:nvPicPr>
        <p:blipFill>
          <a:blip r:embed="rId2" cstate="print"/>
          <a:srcRect/>
          <a:stretch>
            <a:fillRect/>
          </a:stretch>
        </p:blipFill>
        <p:spPr bwMode="auto">
          <a:xfrm>
            <a:off x="1187450" y="2060575"/>
            <a:ext cx="6750050" cy="4214813"/>
          </a:xfrm>
          <a:prstGeom prst="rect">
            <a:avLst/>
          </a:prstGeom>
          <a:noFill/>
          <a:ln w="9525">
            <a:noFill/>
            <a:miter lim="800000"/>
            <a:headEnd/>
            <a:tailEnd/>
          </a:ln>
          <a:effectLst>
            <a:outerShdw blurRad="317500" dist="317500" dir="2400000" algn="ctr" rotWithShape="0">
              <a:schemeClr val="bg1">
                <a:lumMod val="50000"/>
              </a:schemeClr>
            </a:outerShdw>
          </a:effectLst>
        </p:spPr>
      </p:pic>
      <p:sp>
        <p:nvSpPr>
          <p:cNvPr id="38914" name="TextBox 1"/>
          <p:cNvSpPr txBox="1">
            <a:spLocks noChangeArrowheads="1"/>
          </p:cNvSpPr>
          <p:nvPr/>
        </p:nvSpPr>
        <p:spPr bwMode="auto">
          <a:xfrm>
            <a:off x="700088" y="1125538"/>
            <a:ext cx="7724775" cy="522287"/>
          </a:xfrm>
          <a:prstGeom prst="rect">
            <a:avLst/>
          </a:prstGeom>
          <a:noFill/>
          <a:ln w="9525">
            <a:noFill/>
            <a:miter lim="800000"/>
            <a:headEnd/>
            <a:tailEnd/>
          </a:ln>
        </p:spPr>
        <p:txBody>
          <a:bodyPr wrap="none">
            <a:spAutoFit/>
          </a:bodyPr>
          <a:lstStyle/>
          <a:p>
            <a:r>
              <a:rPr lang="en-AU" sz="2800">
                <a:latin typeface="Aharoni"/>
                <a:ea typeface="Aharoni"/>
                <a:cs typeface="Aharoni"/>
              </a:rPr>
              <a:t>Improved  numeracy  outcomes for students.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AU" b="1" i="1" dirty="0" smtClean="0"/>
              <a:t>Which Numeracy Programs?</a:t>
            </a:r>
            <a:r>
              <a:rPr lang="en-AU" dirty="0" smtClean="0"/>
              <a:t/>
            </a:r>
            <a:br>
              <a:rPr lang="en-AU" dirty="0" smtClean="0"/>
            </a:br>
            <a:r>
              <a:rPr lang="en-AU" dirty="0" smtClean="0"/>
              <a:t>QUICKSMART</a:t>
            </a:r>
            <a:endParaRPr lang="en-AU" dirty="0"/>
          </a:p>
        </p:txBody>
      </p:sp>
      <p:sp>
        <p:nvSpPr>
          <p:cNvPr id="15362" name="Content Placeholder 2"/>
          <p:cNvSpPr>
            <a:spLocks noGrp="1"/>
          </p:cNvSpPr>
          <p:nvPr>
            <p:ph idx="1"/>
          </p:nvPr>
        </p:nvSpPr>
        <p:spPr>
          <a:xfrm>
            <a:off x="467544" y="2132856"/>
            <a:ext cx="8229600" cy="4389437"/>
          </a:xfrm>
        </p:spPr>
        <p:txBody>
          <a:bodyPr/>
          <a:lstStyle/>
          <a:p>
            <a:pPr eaLnBrk="1" hangingPunct="1"/>
            <a:r>
              <a:rPr lang="en-AU" sz="3600" b="1" dirty="0" err="1" smtClean="0"/>
              <a:t>QuickSmart</a:t>
            </a:r>
            <a:r>
              <a:rPr lang="en-AU" sz="3600" dirty="0" smtClean="0"/>
              <a:t>  was an established support program within the school and was expanded  from 12 students in 2009  to 36 students in 2010 and 2011</a:t>
            </a:r>
            <a:r>
              <a:rPr lang="en-AU" sz="3600" dirty="0" smtClean="0"/>
              <a:t>.</a:t>
            </a:r>
          </a:p>
          <a:p>
            <a:pPr marL="0" indent="0" eaLnBrk="1" hangingPunct="1">
              <a:buNone/>
            </a:pPr>
            <a:endParaRPr lang="en-AU" sz="3600" dirty="0" smtClean="0"/>
          </a:p>
          <a:p>
            <a:pPr eaLnBrk="1" hangingPunct="1"/>
            <a:r>
              <a:rPr lang="en-AU" sz="3600" dirty="0" smtClean="0"/>
              <a:t>Students chosen from years 4-6.</a:t>
            </a:r>
          </a:p>
          <a:p>
            <a:pPr eaLnBrk="1" hangingPunct="1"/>
            <a:endParaRPr lang="en-AU" sz="4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michael\Desktop\maths photos\9 Sawtell QuickSmart.JPG"/>
          <p:cNvPicPr>
            <a:picLocks noChangeAspect="1" noChangeArrowheads="1"/>
          </p:cNvPicPr>
          <p:nvPr/>
        </p:nvPicPr>
        <p:blipFill>
          <a:blip r:embed="rId2" cstate="print"/>
          <a:srcRect/>
          <a:stretch>
            <a:fillRect/>
          </a:stretch>
        </p:blipFill>
        <p:spPr bwMode="auto">
          <a:xfrm>
            <a:off x="468313" y="2133600"/>
            <a:ext cx="8294687" cy="4175125"/>
          </a:xfrm>
          <a:prstGeom prst="rect">
            <a:avLst/>
          </a:prstGeom>
          <a:noFill/>
          <a:ln w="9525">
            <a:noFill/>
            <a:miter lim="800000"/>
            <a:headEnd/>
            <a:tailEnd/>
          </a:ln>
          <a:effectLst>
            <a:outerShdw blurRad="317500" dist="317500" dir="2400000" algn="ctr" rotWithShape="0">
              <a:schemeClr val="bg1">
                <a:lumMod val="50000"/>
              </a:schemeClr>
            </a:outerShdw>
          </a:effectLst>
        </p:spPr>
      </p:pic>
      <p:sp>
        <p:nvSpPr>
          <p:cNvPr id="16386" name="TextBox 3"/>
          <p:cNvSpPr txBox="1">
            <a:spLocks noChangeArrowheads="1"/>
          </p:cNvSpPr>
          <p:nvPr/>
        </p:nvSpPr>
        <p:spPr bwMode="auto">
          <a:xfrm>
            <a:off x="1116013" y="908050"/>
            <a:ext cx="7488237" cy="708025"/>
          </a:xfrm>
          <a:prstGeom prst="rect">
            <a:avLst/>
          </a:prstGeom>
          <a:noFill/>
          <a:ln w="9525">
            <a:noFill/>
            <a:miter lim="800000"/>
            <a:headEnd/>
            <a:tailEnd/>
          </a:ln>
        </p:spPr>
        <p:txBody>
          <a:bodyPr>
            <a:spAutoFit/>
          </a:bodyPr>
          <a:lstStyle/>
          <a:p>
            <a:r>
              <a:rPr lang="en-AU" sz="4000">
                <a:latin typeface="Constantia" pitchFamily="18" charset="0"/>
              </a:rPr>
              <a:t>THE QUICKSMART SESSION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AU" sz="4500" b="1" smtClean="0"/>
              <a:t>Taking Off With Numeracy (TOWN)</a:t>
            </a:r>
            <a:r>
              <a:rPr lang="en-AU" sz="4500" smtClean="0"/>
              <a:t> </a:t>
            </a:r>
          </a:p>
        </p:txBody>
      </p:sp>
      <p:sp>
        <p:nvSpPr>
          <p:cNvPr id="19458" name="Content Placeholder 2"/>
          <p:cNvSpPr>
            <a:spLocks noGrp="1"/>
          </p:cNvSpPr>
          <p:nvPr>
            <p:ph idx="1"/>
          </p:nvPr>
        </p:nvSpPr>
        <p:spPr/>
        <p:txBody>
          <a:bodyPr/>
          <a:lstStyle/>
          <a:p>
            <a:pPr eaLnBrk="1" hangingPunct="1"/>
            <a:r>
              <a:rPr lang="en-AU" dirty="0" smtClean="0"/>
              <a:t>TOWN is a </a:t>
            </a:r>
            <a:r>
              <a:rPr lang="en-AU" dirty="0" smtClean="0"/>
              <a:t>NSW DEC </a:t>
            </a:r>
            <a:r>
              <a:rPr lang="en-AU" dirty="0" smtClean="0"/>
              <a:t>program.  </a:t>
            </a:r>
          </a:p>
          <a:p>
            <a:pPr eaLnBrk="1" hangingPunct="1"/>
            <a:r>
              <a:rPr lang="en-AU" dirty="0" smtClean="0"/>
              <a:t>This program has a whole class component as well as a component to support individual students. </a:t>
            </a:r>
          </a:p>
          <a:p>
            <a:pPr eaLnBrk="1" hangingPunct="1"/>
            <a:r>
              <a:rPr lang="en-AU" dirty="0" smtClean="0"/>
              <a:t>The learning is based on the Place Value and Multiplication/Division Frameworks. </a:t>
            </a:r>
          </a:p>
          <a:p>
            <a:pPr eaLnBrk="1" hangingPunct="1"/>
            <a:r>
              <a:rPr lang="en-AU" dirty="0" smtClean="0"/>
              <a:t>There is website support from </a:t>
            </a:r>
            <a:r>
              <a:rPr lang="en-AU" dirty="0" smtClean="0"/>
              <a:t>DEC. </a:t>
            </a:r>
            <a:endParaRPr lang="en-AU" dirty="0" smtClean="0"/>
          </a:p>
          <a:p>
            <a:pPr eaLnBrk="1" hangingPunct="1"/>
            <a:r>
              <a:rPr lang="en-AU" dirty="0" smtClean="0"/>
              <a:t>We initially went with both  components but the  individual support program was replaced by further commitment to </a:t>
            </a:r>
            <a:r>
              <a:rPr lang="en-AU" dirty="0" err="1" smtClean="0"/>
              <a:t>QuickSmart</a:t>
            </a:r>
            <a:r>
              <a:rPr lang="en-AU" dirty="0" smtClean="0"/>
              <a:t>.</a:t>
            </a:r>
          </a:p>
          <a:p>
            <a:pPr eaLnBrk="1" hangingPunct="1"/>
            <a:endParaRPr lang="en-A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AU" b="1" smtClean="0"/>
              <a:t>Count Me In Too (CMIT) </a:t>
            </a:r>
            <a:endParaRPr lang="en-AU" smtClean="0"/>
          </a:p>
        </p:txBody>
      </p:sp>
      <p:sp>
        <p:nvSpPr>
          <p:cNvPr id="3" name="Content Placeholder 2"/>
          <p:cNvSpPr>
            <a:spLocks noGrp="1"/>
          </p:cNvSpPr>
          <p:nvPr>
            <p:ph idx="1"/>
          </p:nvPr>
        </p:nvSpPr>
        <p:spPr>
          <a:xfrm>
            <a:off x="409414" y="2348880"/>
            <a:ext cx="8229600" cy="4389437"/>
          </a:xfrm>
        </p:spPr>
        <p:txBody>
          <a:bodyPr>
            <a:normAutofit/>
          </a:bodyPr>
          <a:lstStyle/>
          <a:p>
            <a:pPr marL="274320" indent="-274320" eaLnBrk="1" fontAlgn="auto" hangingPunct="1">
              <a:spcBef>
                <a:spcPts val="600"/>
              </a:spcBef>
              <a:spcAft>
                <a:spcPts val="600"/>
              </a:spcAft>
              <a:buClr>
                <a:schemeClr val="accent3"/>
              </a:buClr>
              <a:buFont typeface="Wingdings 2"/>
              <a:buChar char=""/>
              <a:defRPr/>
            </a:pPr>
            <a:r>
              <a:rPr lang="en-AU" b="1" dirty="0" smtClean="0"/>
              <a:t>CMIT </a:t>
            </a:r>
            <a:r>
              <a:rPr lang="en-AU" dirty="0" smtClean="0"/>
              <a:t>also had a history within the school and was expanded. </a:t>
            </a:r>
          </a:p>
          <a:p>
            <a:pPr marL="274320" indent="-274320" eaLnBrk="1" fontAlgn="auto" hangingPunct="1">
              <a:spcBef>
                <a:spcPts val="600"/>
              </a:spcBef>
              <a:spcAft>
                <a:spcPts val="600"/>
              </a:spcAft>
              <a:buClr>
                <a:schemeClr val="accent3"/>
              </a:buClr>
              <a:buFont typeface="Wingdings 2"/>
              <a:buChar char=""/>
              <a:defRPr/>
            </a:pPr>
            <a:r>
              <a:rPr lang="en-AU" dirty="0" smtClean="0"/>
              <a:t>This allowed all classes,K-6 to be part of the National Partnership funding. </a:t>
            </a:r>
          </a:p>
          <a:p>
            <a:pPr marL="274320" indent="-274320" eaLnBrk="1" fontAlgn="auto" hangingPunct="1">
              <a:spcBef>
                <a:spcPts val="600"/>
              </a:spcBef>
              <a:spcAft>
                <a:spcPts val="600"/>
              </a:spcAft>
              <a:buClr>
                <a:schemeClr val="accent3"/>
              </a:buClr>
              <a:buFont typeface="Wingdings 2"/>
              <a:buChar char=""/>
              <a:defRPr/>
            </a:pPr>
            <a:r>
              <a:rPr lang="en-AU" dirty="0" smtClean="0"/>
              <a:t>The CMIT  EAS Framework  sequentially links to the TOWN Place Value </a:t>
            </a:r>
            <a:r>
              <a:rPr lang="en-AU" dirty="0"/>
              <a:t>F</a:t>
            </a:r>
            <a:r>
              <a:rPr lang="en-AU" dirty="0" smtClean="0"/>
              <a:t>rameworks.</a:t>
            </a:r>
          </a:p>
          <a:p>
            <a:pPr marL="274320" indent="-274320" eaLnBrk="1" fontAlgn="auto" hangingPunct="1">
              <a:spcBef>
                <a:spcPts val="600"/>
              </a:spcBef>
              <a:spcAft>
                <a:spcPts val="600"/>
              </a:spcAft>
              <a:buClr>
                <a:schemeClr val="accent3"/>
              </a:buClr>
              <a:buFont typeface="Wingdings 2"/>
              <a:buChar char=""/>
              <a:defRPr/>
            </a:pPr>
            <a:r>
              <a:rPr lang="en-AU" dirty="0" smtClean="0"/>
              <a:t>In each class students were grouped according to individual progress on frameworks.</a:t>
            </a:r>
          </a:p>
          <a:p>
            <a:pPr marL="274320" indent="-274320" eaLnBrk="1" fontAlgn="auto" hangingPunct="1">
              <a:spcBef>
                <a:spcPts val="600"/>
              </a:spcBef>
              <a:spcAft>
                <a:spcPts val="600"/>
              </a:spcAft>
              <a:buClr>
                <a:schemeClr val="accent3"/>
              </a:buClr>
              <a:buFont typeface="Wingdings 2"/>
              <a:buChar char=""/>
              <a:defRPr/>
            </a:pPr>
            <a:r>
              <a:rPr lang="en-AU" dirty="0" smtClean="0"/>
              <a:t>Resources were purchased to support group work.</a:t>
            </a:r>
          </a:p>
          <a:p>
            <a:pPr marL="0" indent="0" eaLnBrk="1" fontAlgn="auto" hangingPunct="1">
              <a:spcAft>
                <a:spcPts val="0"/>
              </a:spcAft>
              <a:buClr>
                <a:schemeClr val="accent3"/>
              </a:buClr>
              <a:buFont typeface="Wingdings 2"/>
              <a:buNone/>
              <a:defRPr/>
            </a:pPr>
            <a:endParaRPr lang="en-AU" dirty="0"/>
          </a:p>
        </p:txBody>
      </p:sp>
      <p:pic>
        <p:nvPicPr>
          <p:cNvPr id="20483" name="Picture 3" descr="C:\Users\michael\Desktop\maths photos\5  Sawtell- Number recognition.JPG"/>
          <p:cNvPicPr>
            <a:picLocks noChangeAspect="1" noChangeArrowheads="1"/>
          </p:cNvPicPr>
          <p:nvPr/>
        </p:nvPicPr>
        <p:blipFill>
          <a:blip r:embed="rId2" cstate="print"/>
          <a:srcRect/>
          <a:stretch>
            <a:fillRect/>
          </a:stretch>
        </p:blipFill>
        <p:spPr bwMode="auto">
          <a:xfrm>
            <a:off x="7054974" y="980728"/>
            <a:ext cx="1606550" cy="1368425"/>
          </a:xfrm>
          <a:prstGeom prst="rect">
            <a:avLst/>
          </a:prstGeom>
          <a:noFill/>
          <a:ln w="9525">
            <a:noFill/>
            <a:miter lim="800000"/>
            <a:headEnd/>
            <a:tailEnd/>
          </a:ln>
          <a:effectLst>
            <a:outerShdw blurRad="127000" dist="127000" dir="2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AU" b="1" smtClean="0"/>
              <a:t>Newman’s Problem Solving</a:t>
            </a:r>
            <a:r>
              <a:rPr lang="en-AU" smtClean="0"/>
              <a:t> </a:t>
            </a:r>
          </a:p>
        </p:txBody>
      </p:sp>
      <p:sp>
        <p:nvSpPr>
          <p:cNvPr id="21506" name="Content Placeholder 2"/>
          <p:cNvSpPr>
            <a:spLocks noGrp="1"/>
          </p:cNvSpPr>
          <p:nvPr>
            <p:ph idx="1"/>
          </p:nvPr>
        </p:nvSpPr>
        <p:spPr/>
        <p:txBody>
          <a:bodyPr/>
          <a:lstStyle/>
          <a:p>
            <a:pPr eaLnBrk="1" hangingPunct="1">
              <a:spcBef>
                <a:spcPts val="1200"/>
              </a:spcBef>
              <a:spcAft>
                <a:spcPts val="1200"/>
              </a:spcAft>
            </a:pPr>
            <a:r>
              <a:rPr lang="en-AU" sz="2800" dirty="0" smtClean="0"/>
              <a:t>The </a:t>
            </a:r>
            <a:r>
              <a:rPr lang="en-AU" sz="2800" b="1" dirty="0" smtClean="0"/>
              <a:t>Newman’s Problem Solving</a:t>
            </a:r>
            <a:r>
              <a:rPr lang="en-AU" sz="2800" dirty="0" smtClean="0"/>
              <a:t> approach was standardised across all grades K-6  through teacher collaboration.</a:t>
            </a:r>
          </a:p>
          <a:p>
            <a:pPr eaLnBrk="1" hangingPunct="1">
              <a:spcBef>
                <a:spcPts val="1200"/>
              </a:spcBef>
              <a:spcAft>
                <a:spcPts val="1200"/>
              </a:spcAft>
            </a:pPr>
            <a:r>
              <a:rPr lang="en-AU" sz="2800" dirty="0" smtClean="0"/>
              <a:t>A poster was designed, commercially printed and placed in every classroom.</a:t>
            </a:r>
          </a:p>
          <a:p>
            <a:pPr eaLnBrk="1" hangingPunct="1">
              <a:spcBef>
                <a:spcPts val="1200"/>
              </a:spcBef>
              <a:spcAft>
                <a:spcPts val="1200"/>
              </a:spcAft>
            </a:pPr>
            <a:r>
              <a:rPr lang="en-AU" sz="2800" dirty="0" smtClean="0"/>
              <a:t>This gave all students a common approach to solving written mathematical problems.</a:t>
            </a:r>
          </a:p>
          <a:p>
            <a:pPr eaLnBrk="1" hangingPunct="1"/>
            <a:endParaRPr lang="en-AU" dirty="0" smtClean="0"/>
          </a:p>
        </p:txBody>
      </p:sp>
      <p:pic>
        <p:nvPicPr>
          <p:cNvPr id="21507" name="Picture 2"/>
          <p:cNvPicPr>
            <a:picLocks noChangeAspect="1" noChangeArrowheads="1"/>
          </p:cNvPicPr>
          <p:nvPr/>
        </p:nvPicPr>
        <p:blipFill>
          <a:blip r:embed="rId2" cstate="print"/>
          <a:srcRect/>
          <a:stretch>
            <a:fillRect/>
          </a:stretch>
        </p:blipFill>
        <p:spPr bwMode="auto">
          <a:xfrm>
            <a:off x="7235825" y="4868863"/>
            <a:ext cx="10953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229600" cy="1143000"/>
          </a:xfrm>
        </p:spPr>
        <p:txBody>
          <a:bodyPr/>
          <a:lstStyle/>
          <a:p>
            <a:r>
              <a:rPr lang="en-AU" dirty="0" smtClean="0"/>
              <a:t>To solve a problem…</a:t>
            </a:r>
            <a:endParaRPr lang="en-AU" dirty="0"/>
          </a:p>
        </p:txBody>
      </p:sp>
      <p:pic>
        <p:nvPicPr>
          <p:cNvPr id="4" name="Content Placeholder 3"/>
          <p:cNvPicPr>
            <a:picLocks noGrp="1"/>
          </p:cNvPicPr>
          <p:nvPr>
            <p:ph idx="1"/>
          </p:nvPr>
        </p:nvPicPr>
        <p:blipFill>
          <a:blip r:embed="rId2"/>
          <a:stretch>
            <a:fillRect/>
          </a:stretch>
        </p:blipFill>
        <p:spPr bwMode="auto">
          <a:xfrm>
            <a:off x="2627784" y="1700808"/>
            <a:ext cx="5807704" cy="4662189"/>
          </a:xfrm>
          <a:prstGeom prst="rect">
            <a:avLst/>
          </a:prstGeom>
          <a:noFill/>
          <a:ln w="9525">
            <a:noFill/>
            <a:miter lim="800000"/>
            <a:headEnd/>
            <a:tailEnd/>
          </a:ln>
          <a:effectLst>
            <a:outerShdw blurRad="292100" dist="304800" dir="2400000" algn="ctr" rotWithShape="0">
              <a:sysClr val="window" lastClr="FFFFFF">
                <a:lumMod val="50000"/>
              </a:sysClr>
            </a:outerShdw>
          </a:effectLst>
        </p:spPr>
      </p:pic>
      <p:sp>
        <p:nvSpPr>
          <p:cNvPr id="5" name="TextBox 5"/>
          <p:cNvSpPr txBox="1">
            <a:spLocks noChangeArrowheads="1"/>
          </p:cNvSpPr>
          <p:nvPr/>
        </p:nvSpPr>
        <p:spPr bwMode="auto">
          <a:xfrm>
            <a:off x="631711" y="3171725"/>
            <a:ext cx="966787" cy="1190625"/>
          </a:xfrm>
          <a:prstGeom prst="rect">
            <a:avLst/>
          </a:prstGeom>
          <a:noFill/>
          <a:ln w="9525">
            <a:noFill/>
            <a:miter lim="800000"/>
            <a:headEnd/>
            <a:tailEnd/>
          </a:ln>
        </p:spPr>
        <p:txBody>
          <a:bodyPr wrap="none">
            <a:spAutoFit/>
          </a:bodyPr>
          <a:lstStyle/>
          <a:p>
            <a:r>
              <a:rPr lang="en-AU" dirty="0">
                <a:latin typeface="Constantia" pitchFamily="18" charset="0"/>
              </a:rPr>
              <a:t>This </a:t>
            </a:r>
          </a:p>
          <a:p>
            <a:r>
              <a:rPr lang="en-AU" dirty="0">
                <a:latin typeface="Constantia" pitchFamily="18" charset="0"/>
              </a:rPr>
              <a:t>poster</a:t>
            </a:r>
          </a:p>
          <a:p>
            <a:r>
              <a:rPr lang="en-AU" dirty="0">
                <a:latin typeface="Constantia" pitchFamily="18" charset="0"/>
              </a:rPr>
              <a:t>in every</a:t>
            </a:r>
          </a:p>
          <a:p>
            <a:r>
              <a:rPr lang="en-AU" dirty="0">
                <a:latin typeface="Constantia" pitchFamily="18" charset="0"/>
              </a:rPr>
              <a:t>room</a:t>
            </a:r>
            <a:r>
              <a:rPr lang="en-AU" dirty="0" smtClean="0">
                <a:latin typeface="Constantia" pitchFamily="18" charset="0"/>
              </a:rPr>
              <a:t>. </a:t>
            </a:r>
            <a:endParaRPr lang="en-AU" dirty="0">
              <a:latin typeface="Constantia" pitchFamily="18" charset="0"/>
            </a:endParaRPr>
          </a:p>
        </p:txBody>
      </p:sp>
      <p:sp>
        <p:nvSpPr>
          <p:cNvPr id="8" name="Right Arrow 7"/>
          <p:cNvSpPr/>
          <p:nvPr/>
        </p:nvSpPr>
        <p:spPr>
          <a:xfrm>
            <a:off x="1598498" y="3501008"/>
            <a:ext cx="360040"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5859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AU" b="1" smtClean="0"/>
              <a:t>The Leadership Program</a:t>
            </a:r>
            <a:r>
              <a:rPr lang="en-AU" smtClean="0"/>
              <a:t> </a:t>
            </a:r>
          </a:p>
        </p:txBody>
      </p:sp>
      <p:sp>
        <p:nvSpPr>
          <p:cNvPr id="3" name="Content Placeholder 2"/>
          <p:cNvSpPr>
            <a:spLocks noGrp="1"/>
          </p:cNvSpPr>
          <p:nvPr>
            <p:ph idx="1"/>
          </p:nvPr>
        </p:nvSpPr>
        <p:spPr/>
        <p:txBody>
          <a:bodyPr>
            <a:normAutofit/>
          </a:bodyPr>
          <a:lstStyle/>
          <a:p>
            <a:pPr marL="274320" indent="-274320" eaLnBrk="1" fontAlgn="auto" hangingPunct="1">
              <a:spcBef>
                <a:spcPts val="1200"/>
              </a:spcBef>
              <a:spcAft>
                <a:spcPts val="1200"/>
              </a:spcAft>
              <a:buClr>
                <a:schemeClr val="accent3"/>
              </a:buClr>
              <a:buFont typeface="Wingdings 2"/>
              <a:buChar char=""/>
              <a:defRPr/>
            </a:pPr>
            <a:r>
              <a:rPr lang="en-AU" sz="3600" b="1" dirty="0" smtClean="0"/>
              <a:t>The Leadership Program</a:t>
            </a:r>
            <a:r>
              <a:rPr lang="en-AU" sz="3600" dirty="0" smtClean="0"/>
              <a:t> is a suite of modules that support teacher professional learning in best teaching practice.  </a:t>
            </a:r>
          </a:p>
          <a:p>
            <a:pPr marL="274320" indent="-274320" eaLnBrk="1" fontAlgn="auto" hangingPunct="1">
              <a:spcBef>
                <a:spcPts val="1200"/>
              </a:spcBef>
              <a:spcAft>
                <a:spcPts val="1200"/>
              </a:spcAft>
              <a:buClr>
                <a:schemeClr val="accent3"/>
              </a:buClr>
              <a:buFont typeface="Wingdings 2"/>
              <a:buChar char=""/>
              <a:defRPr/>
            </a:pPr>
            <a:r>
              <a:rPr lang="en-AU" sz="3600" dirty="0" smtClean="0"/>
              <a:t>These are presented within the </a:t>
            </a:r>
            <a:r>
              <a:rPr lang="en-AU" sz="3600" dirty="0" smtClean="0"/>
              <a:t>school</a:t>
            </a:r>
          </a:p>
          <a:p>
            <a:pPr marL="641033" lvl="1" indent="-274320" eaLnBrk="1" fontAlgn="auto" hangingPunct="1">
              <a:spcBef>
                <a:spcPts val="1200"/>
              </a:spcBef>
              <a:spcAft>
                <a:spcPts val="1200"/>
              </a:spcAft>
              <a:buClr>
                <a:schemeClr val="accent3"/>
              </a:buClr>
              <a:buFont typeface="Wingdings 2"/>
              <a:buChar char=""/>
              <a:defRPr/>
            </a:pPr>
            <a:r>
              <a:rPr lang="en-AU" dirty="0" smtClean="0"/>
              <a:t> </a:t>
            </a:r>
            <a:r>
              <a:rPr lang="en-AU" dirty="0" err="1" smtClean="0"/>
              <a:t>eg</a:t>
            </a:r>
            <a:r>
              <a:rPr lang="en-AU" dirty="0" smtClean="0"/>
              <a:t> Student Self Assessment</a:t>
            </a:r>
            <a:endParaRPr lang="en-AU"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AWTELL PUBLIC SCHOOL&amp;quot;&quot;/&gt;&lt;property id=&quot;20307&quot; value=&quot;256&quot;/&gt;&lt;/object&gt;&lt;object type=&quot;3&quot; unique_id=&quot;10005&quot;&gt;&lt;property id=&quot;20148&quot; value=&quot;5&quot;/&gt;&lt;property id=&quot;20300&quot; value=&quot;Slide 2 - &amp;quot;&amp;#x0D;&amp;#x0A;&amp;#x0D;&amp;#x0A;&amp;#x0D;&amp;#x0A;&amp;#x0D;&amp;#x0A;&amp;#x0D;&amp;#x0A;Why Mathematics?&amp;#x0D;&amp;#x0A;&amp;quot;&quot;/&gt;&lt;property id=&quot;20307&quot; value=&quot;257&quot;/&gt;&lt;/object&gt;&lt;object type=&quot;3&quot; unique_id=&quot;10006&quot;&gt;&lt;property id=&quot;20148&quot; value=&quot;5&quot;/&gt;&lt;property id=&quot;20300&quot; value=&quot;Slide 3 - &amp;quot;Which Numeracy Programs?&amp;#x0D;&amp;#x0A;QUICKSMART&amp;quot;&quot;/&gt;&lt;property id=&quot;20307&quot; value=&quot;258&quot;/&gt;&lt;/object&gt;&lt;object type=&quot;3&quot; unique_id=&quot;10052&quot;&gt;&lt;property id=&quot;20148&quot; value=&quot;5&quot;/&gt;&lt;property id=&quot;20300&quot; value=&quot;Slide 7 - &amp;quot;Taking Of With Numeracy (TOWN) &amp;quot;&quot;/&gt;&lt;property id=&quot;20307&quot; value=&quot;259&quot;/&gt;&lt;/object&gt;&lt;object type=&quot;3&quot; unique_id=&quot;10053&quot;&gt;&lt;property id=&quot;20148&quot; value=&quot;5&quot;/&gt;&lt;property id=&quot;20300&quot; value=&quot;Slide 8 - &amp;quot;Count Me In Too (CMIT) &amp;quot;&quot;/&gt;&lt;property id=&quot;20307&quot; value=&quot;260&quot;/&gt;&lt;/object&gt;&lt;object type=&quot;3&quot; unique_id=&quot;10054&quot;&gt;&lt;property id=&quot;20148&quot; value=&quot;5&quot;/&gt;&lt;property id=&quot;20300&quot; value=&quot;Slide 9 - &amp;quot;Newman’s Problem Solving &amp;quot;&quot;/&gt;&lt;property id=&quot;20307&quot; value=&quot;261&quot;/&gt;&lt;/object&gt;&lt;object type=&quot;3&quot; unique_id=&quot;10157&quot;&gt;&lt;property id=&quot;20148&quot; value=&quot;5&quot;/&gt;&lt;property id=&quot;20300&quot; value=&quot;Slide 11 - &amp;quot;The Leadership Program &amp;quot;&quot;/&gt;&lt;property id=&quot;20307&quot; value=&quot;262&quot;/&gt;&lt;/object&gt;&lt;object type=&quot;3&quot; unique_id=&quot;10158&quot;&gt;&lt;property id=&quot;20148&quot; value=&quot;5&quot;/&gt;&lt;property id=&quot;20300&quot; value=&quot;Slide 15 - &amp;quot;GIFTED and TALENTED PROGRAM&amp;quot;&quot;/&gt;&lt;property id=&quot;20307&quot; value=&quot;263&quot;/&gt;&lt;/object&gt;&lt;object type=&quot;3&quot; unique_id=&quot;10159&quot;&gt;&lt;property id=&quot;20148&quot; value=&quot;5&quot;/&gt;&lt;property id=&quot;20300&quot; value=&quot;Slide 21 - &amp;quot;SUSTAINABLE PROGRAMS?&amp;quot;&quot;/&gt;&lt;property id=&quot;20307&quot; value=&quot;264&quot;/&gt;&lt;/object&gt;&lt;object type=&quot;3&quot; unique_id=&quot;10160&quot;&gt;&lt;property id=&quot;20148&quot; value=&quot;5&quot;/&gt;&lt;property id=&quot;20300&quot; value=&quot;Slide 22&quot;/&gt;&lt;property id=&quot;20307&quot; value=&quot;265&quot;/&gt;&lt;/object&gt;&lt;object type=&quot;3&quot; unique_id=&quot;10161&quot;&gt;&lt;property id=&quot;20148&quot; value=&quot;5&quot;/&gt;&lt;property id=&quot;20300&quot; value=&quot;Slide 23&quot;/&gt;&lt;property id=&quot;20307&quot; value=&quot;267&quot;/&gt;&lt;/object&gt;&lt;object type=&quot;3&quot; unique_id=&quot;10162&quot;&gt;&lt;property id=&quot;20148&quot; value=&quot;5&quot;/&gt;&lt;property id=&quot;20300&quot; value=&quot;Slide 25&quot;/&gt;&lt;property id=&quot;20307&quot; value=&quot;269&quot;/&gt;&lt;/object&gt;&lt;object type=&quot;3&quot; unique_id=&quot;10163&quot;&gt;&lt;property id=&quot;20148&quot; value=&quot;5&quot;/&gt;&lt;property id=&quot;20300&quot; value=&quot;Slide 24&quot;/&gt;&lt;property id=&quot;20307&quot; value=&quot;268&quot;/&gt;&lt;/object&gt;&lt;object type=&quot;3&quot; unique_id=&quot;10322&quot;&gt;&lt;property id=&quot;20148&quot; value=&quot;5&quot;/&gt;&lt;property id=&quot;20300&quot; value=&quot;Slide 17 - &amp;quot;TECHNOLOGY&amp;quot;&quot;/&gt;&lt;property id=&quot;20307&quot; value=&quot;271&quot;/&gt;&lt;/object&gt;&lt;object type=&quot;3&quot; unique_id=&quot;10323&quot;&gt;&lt;property id=&quot;20148&quot; value=&quot;5&quot;/&gt;&lt;property id=&quot;20300&quot; value=&quot;Slide 18&quot;/&gt;&lt;property id=&quot;20307&quot; value=&quot;272&quot;/&gt;&lt;/object&gt;&lt;object type=&quot;3&quot; unique_id=&quot;10324&quot;&gt;&lt;property id=&quot;20148&quot; value=&quot;5&quot;/&gt;&lt;property id=&quot;20300&quot; value=&quot;Slide 19&quot;/&gt;&lt;property id=&quot;20307&quot; value=&quot;273&quot;/&gt;&lt;/object&gt;&lt;object type=&quot;3&quot; unique_id=&quot;10325&quot;&gt;&lt;property id=&quot;20148&quot; value=&quot;5&quot;/&gt;&lt;property id=&quot;20300&quot; value=&quot;Slide 20&quot;/&gt;&lt;property id=&quot;20307&quot; value=&quot;274&quot;/&gt;&lt;/object&gt;&lt;object type=&quot;3&quot; unique_id=&quot;10346&quot;&gt;&lt;property id=&quot;20148&quot; value=&quot;5&quot;/&gt;&lt;property id=&quot;20300&quot; value=&quot;Slide 6&quot;/&gt;&lt;property id=&quot;20307&quot; value=&quot;275&quot;/&gt;&lt;/object&gt;&lt;object type=&quot;3&quot; unique_id=&quot;10347&quot;&gt;&lt;property id=&quot;20148&quot; value=&quot;5&quot;/&gt;&lt;property id=&quot;20300&quot; value=&quot;Slide 4&quot;/&gt;&lt;property id=&quot;20307&quot; value=&quot;277&quot;/&gt;&lt;/object&gt;&lt;object type=&quot;3&quot; unique_id=&quot;10349&quot;&gt;&lt;property id=&quot;20148&quot; value=&quot;5&quot;/&gt;&lt;property id=&quot;20300&quot; value=&quot;Slide 10 - &amp;quot;             To solve a problem.&amp;#x0D;&amp;#x0A;&amp;quot;&quot;/&gt;&lt;property id=&quot;20307&quot; value=&quot;278&quot;/&gt;&lt;/object&gt;&lt;object type=&quot;3&quot; unique_id=&quot;10350&quot;&gt;&lt;property id=&quot;20148&quot; value=&quot;5&quot;/&gt;&lt;property id=&quot;20300&quot; value=&quot;Slide 12&quot;/&gt;&lt;property id=&quot;20307&quot; value=&quot;279&quot;/&gt;&lt;/object&gt;&lt;object type=&quot;3&quot; unique_id=&quot;10351&quot;&gt;&lt;property id=&quot;20148&quot; value=&quot;5&quot;/&gt;&lt;property id=&quot;20300&quot; value=&quot;Slide 13&quot;/&gt;&lt;property id=&quot;20307&quot; value=&quot;280&quot;/&gt;&lt;/object&gt;&lt;object type=&quot;3&quot; unique_id=&quot;10352&quot;&gt;&lt;property id=&quot;20148&quot; value=&quot;5&quot;/&gt;&lt;property id=&quot;20300&quot; value=&quot;Slide 14&quot;/&gt;&lt;property id=&quot;20307&quot; value=&quot;281&quot;/&gt;&lt;/object&gt;&lt;object type=&quot;3&quot; unique_id=&quot;10353&quot;&gt;&lt;property id=&quot;20148&quot; value=&quot;5&quot;/&gt;&lt;property id=&quot;20300&quot; value=&quot;Slide 16 - &amp;quot;LESSON STUDY&amp;quot;&quot;/&gt;&lt;property id=&quot;20307&quot; value=&quot;276&quot;/&gt;&lt;/object&gt;&lt;object type=&quot;3&quot; unique_id=&quot;10354&quot;&gt;&lt;property id=&quot;20148&quot; value=&quot;5&quot;/&gt;&lt;property id=&quot;20300&quot; value=&quot;Slide 26&quot;/&gt;&lt;property id=&quot;20307&quot; value=&quot;282&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276</TotalTime>
  <Words>1387</Words>
  <Application>Microsoft Office PowerPoint</Application>
  <PresentationFormat>On-screen Show (4:3)</PresentationFormat>
  <Paragraphs>207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SAWTELL PUBLIC SCHOOL</vt:lpstr>
      <vt:lpstr>     Why Mathematics? </vt:lpstr>
      <vt:lpstr>Which Numeracy Programs? QUICKSMART</vt:lpstr>
      <vt:lpstr>PowerPoint Presentation</vt:lpstr>
      <vt:lpstr>Taking Off With Numeracy (TOWN) </vt:lpstr>
      <vt:lpstr>Count Me In Too (CMIT) </vt:lpstr>
      <vt:lpstr>Newman’s Problem Solving </vt:lpstr>
      <vt:lpstr>To solve a problem…</vt:lpstr>
      <vt:lpstr>The Leadership Program </vt:lpstr>
      <vt:lpstr>PowerPoint Presentation</vt:lpstr>
      <vt:lpstr>PowerPoint Presentation</vt:lpstr>
      <vt:lpstr>PowerPoint Presentation</vt:lpstr>
      <vt:lpstr>GIFTED and TALENTED PROGRAM</vt:lpstr>
      <vt:lpstr>LESSON STUDY</vt:lpstr>
      <vt:lpstr>TECHNOLOGY</vt:lpstr>
      <vt:lpstr>SUSTAINABLE PROGRAMS?</vt:lpstr>
      <vt:lpstr>PowerPoint Presentation</vt:lpstr>
      <vt:lpstr>PowerPoint Presentation</vt:lpstr>
      <vt:lpstr>PowerPoint Presentation</vt:lpstr>
      <vt:lpstr>PowerPoint Presentation</vt:lpstr>
      <vt:lpstr>PowerPoint Presentation</vt:lpstr>
    </vt:vector>
  </TitlesOfParts>
  <Company>DET 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SAWTELL PUBLIC SCHOOL</dc:title>
  <dc:creator>Michael Cheers</dc:creator>
  <cp:lastModifiedBy>Wright, Susan (Bridge St)</cp:lastModifiedBy>
  <cp:revision>46</cp:revision>
  <dcterms:created xsi:type="dcterms:W3CDTF">2010-11-02T11:19:12Z</dcterms:created>
  <dcterms:modified xsi:type="dcterms:W3CDTF">2013-07-04T04:13:08Z</dcterms:modified>
</cp:coreProperties>
</file>