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D2E5-64CD-4E1D-9244-3827883CEEF4}" type="datetimeFigureOut">
              <a:rPr lang="en-AU" smtClean="0"/>
              <a:pPr/>
              <a:t>10/06/2013</a:t>
            </a:fld>
            <a:endParaRPr lang="en-A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989-7236-4B38-AB7B-00C3FDCE81B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D2E5-64CD-4E1D-9244-3827883CEEF4}" type="datetimeFigureOut">
              <a:rPr lang="en-AU" smtClean="0"/>
              <a:pPr/>
              <a:t>10/06/2013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989-7236-4B38-AB7B-00C3FDCE81B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D2E5-64CD-4E1D-9244-3827883CEEF4}" type="datetimeFigureOut">
              <a:rPr lang="en-AU" smtClean="0"/>
              <a:pPr/>
              <a:t>10/06/2013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989-7236-4B38-AB7B-00C3FDCE81B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D2E5-64CD-4E1D-9244-3827883CEEF4}" type="datetimeFigureOut">
              <a:rPr lang="en-AU" smtClean="0"/>
              <a:pPr/>
              <a:t>10/06/2013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989-7236-4B38-AB7B-00C3FDCE81B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D2E5-64CD-4E1D-9244-3827883CEEF4}" type="datetimeFigureOut">
              <a:rPr lang="en-AU" smtClean="0"/>
              <a:pPr/>
              <a:t>10/06/2013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45E3989-7236-4B38-AB7B-00C3FDCE81B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D2E5-64CD-4E1D-9244-3827883CEEF4}" type="datetimeFigureOut">
              <a:rPr lang="en-AU" smtClean="0"/>
              <a:pPr/>
              <a:t>10/06/2013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989-7236-4B38-AB7B-00C3FDCE81B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D2E5-64CD-4E1D-9244-3827883CEEF4}" type="datetimeFigureOut">
              <a:rPr lang="en-AU" smtClean="0"/>
              <a:pPr/>
              <a:t>10/06/2013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989-7236-4B38-AB7B-00C3FDCE81B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D2E5-64CD-4E1D-9244-3827883CEEF4}" type="datetimeFigureOut">
              <a:rPr lang="en-AU" smtClean="0"/>
              <a:pPr/>
              <a:t>10/06/2013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989-7236-4B38-AB7B-00C3FDCE81B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D2E5-64CD-4E1D-9244-3827883CEEF4}" type="datetimeFigureOut">
              <a:rPr lang="en-AU" smtClean="0"/>
              <a:pPr/>
              <a:t>10/06/2013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989-7236-4B38-AB7B-00C3FDCE81B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D2E5-64CD-4E1D-9244-3827883CEEF4}" type="datetimeFigureOut">
              <a:rPr lang="en-AU" smtClean="0"/>
              <a:pPr/>
              <a:t>10/06/2013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989-7236-4B38-AB7B-00C3FDCE81B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D2E5-64CD-4E1D-9244-3827883CEEF4}" type="datetimeFigureOut">
              <a:rPr lang="en-AU" smtClean="0"/>
              <a:pPr/>
              <a:t>10/06/2013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989-7236-4B38-AB7B-00C3FDCE81B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CDD2E5-64CD-4E1D-9244-3827883CEEF4}" type="datetimeFigureOut">
              <a:rPr lang="en-AU" smtClean="0"/>
              <a:pPr/>
              <a:t>10/06/2013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5E3989-7236-4B38-AB7B-00C3FDCE81B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pPr algn="ctr"/>
            <a:r>
              <a:rPr lang="en-AU" dirty="0" smtClean="0"/>
              <a:t>Bourke Public School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365104"/>
            <a:ext cx="6400800" cy="1752600"/>
          </a:xfrm>
        </p:spPr>
        <p:txBody>
          <a:bodyPr/>
          <a:lstStyle/>
          <a:p>
            <a:pPr algn="ctr"/>
            <a:r>
              <a:rPr lang="en-AU" dirty="0" smtClean="0"/>
              <a:t>Building strong cultural relationships to improve student outcomes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780928"/>
            <a:ext cx="169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600" dirty="0" smtClean="0"/>
              <a:t>Bourke Public School 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Bourke Public School is situated in Western NSW and is attended by approximately 207 students, of whom 76% are Aboriginal. </a:t>
            </a:r>
          </a:p>
          <a:p>
            <a:r>
              <a:rPr lang="en-AU" sz="2400" dirty="0" smtClean="0"/>
              <a:t>Bourke Public School works closely with the local Aboriginal Education Consultative Group to promote improved levels of student achievement, engagement and attendance</a:t>
            </a:r>
            <a:r>
              <a:rPr lang="en-AU" dirty="0" smtClean="0"/>
              <a:t>.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sz="3600" dirty="0" smtClean="0"/>
              <a:t>Building cultural awareness and student engagement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600" dirty="0" smtClean="0"/>
              <a:t>Bourke implemented a range of strategies aimed at strengthening community relationships and improving Aboriginal student outcomes. These included:</a:t>
            </a:r>
          </a:p>
          <a:p>
            <a:pPr lvl="1">
              <a:buFont typeface="Courier New" pitchFamily="49" charset="0"/>
              <a:buChar char="o"/>
            </a:pPr>
            <a:r>
              <a:rPr lang="en-AU" sz="2600" dirty="0" smtClean="0"/>
              <a:t>Analysis of Best Start, the Early Years Learning Framework and NAPLAN data to differentiate the curriculum and meet individual learning needs of Aboriginal students</a:t>
            </a:r>
          </a:p>
          <a:p>
            <a:pPr lvl="1">
              <a:buFont typeface="Courier New" pitchFamily="49" charset="0"/>
              <a:buChar char="o"/>
            </a:pPr>
            <a:r>
              <a:rPr lang="en-AU" sz="2600" dirty="0" smtClean="0"/>
              <a:t>Expanding the Aboriginal Languages Program</a:t>
            </a:r>
          </a:p>
          <a:p>
            <a:pPr lvl="1">
              <a:buFont typeface="Courier New" pitchFamily="49" charset="0"/>
              <a:buChar char="o"/>
            </a:pPr>
            <a:r>
              <a:rPr lang="en-AU" sz="2600" dirty="0" smtClean="0"/>
              <a:t>maintaining a major focus on improving attendance rates through the Targeted Attendance Mentor initiative</a:t>
            </a:r>
          </a:p>
          <a:p>
            <a:pPr lvl="1">
              <a:buNone/>
            </a:pPr>
            <a:endParaRPr lang="en-AU" sz="2400" dirty="0" smtClean="0"/>
          </a:p>
          <a:p>
            <a:pPr lvl="1">
              <a:buNone/>
            </a:pPr>
            <a:r>
              <a:rPr lang="en-AU" dirty="0" smtClean="0"/>
              <a:t> 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sz="3600" dirty="0" smtClean="0"/>
              <a:t>Building cultural awareness and student engagement continued	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en-AU" dirty="0" smtClean="0"/>
              <a:t>Implementing a cultural awareness program involving the local community and elders, including an increased understanding of local sites</a:t>
            </a:r>
          </a:p>
          <a:p>
            <a:pPr lvl="1">
              <a:buFont typeface="Courier New" pitchFamily="49" charset="0"/>
              <a:buChar char="o"/>
            </a:pPr>
            <a:r>
              <a:rPr lang="en-AU" dirty="0" smtClean="0"/>
              <a:t>Embedding the </a:t>
            </a:r>
            <a:r>
              <a:rPr lang="en-AU" i="1" dirty="0" smtClean="0"/>
              <a:t>8 Ways </a:t>
            </a:r>
            <a:r>
              <a:rPr lang="en-AU" dirty="0" smtClean="0"/>
              <a:t>of learning pedagogy into teaching and learning programs</a:t>
            </a:r>
          </a:p>
          <a:p>
            <a:pPr lvl="1">
              <a:buFont typeface="Courier New" pitchFamily="49" charset="0"/>
              <a:buChar char="o"/>
            </a:pPr>
            <a:r>
              <a:rPr lang="en-AU" dirty="0" smtClean="0"/>
              <a:t>Supporting the transition of students into Kindergarten through the implementation of Personalised Learning Plans by the School Learning Support Officer</a:t>
            </a:r>
          </a:p>
          <a:p>
            <a:pPr lvl="1">
              <a:buFont typeface="Courier New" pitchFamily="49" charset="0"/>
              <a:buChar char="o"/>
            </a:pPr>
            <a:r>
              <a:rPr lang="en-AU" dirty="0" smtClean="0"/>
              <a:t>Implementing strategic literacy and numeracy programs including </a:t>
            </a:r>
            <a:r>
              <a:rPr lang="en-AU" i="1" dirty="0" smtClean="0"/>
              <a:t>Reading to Learn</a:t>
            </a:r>
            <a:r>
              <a:rPr lang="en-AU" dirty="0" smtClean="0"/>
              <a:t>, MULTILIT, and </a:t>
            </a:r>
            <a:r>
              <a:rPr lang="en-AU" i="1" dirty="0" smtClean="0"/>
              <a:t>Maths Matters</a:t>
            </a:r>
            <a:endParaRPr lang="en-AU" dirty="0" smtClean="0"/>
          </a:p>
          <a:p>
            <a:pPr lvl="1">
              <a:buFont typeface="Courier New" pitchFamily="49" charset="0"/>
              <a:buChar char="o"/>
            </a:pPr>
            <a:endParaRPr lang="en-A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600" dirty="0" smtClean="0"/>
              <a:t>Improved student achievement outcomes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400" dirty="0" smtClean="0"/>
              <a:t>These strategies have resulted in improved educational outcomes for Aboriginal students reflected in positive NAPLAN results, including:</a:t>
            </a:r>
          </a:p>
          <a:p>
            <a:pPr lvl="1">
              <a:buFont typeface="Courier New" pitchFamily="49" charset="0"/>
              <a:buChar char="o"/>
            </a:pPr>
            <a:r>
              <a:rPr lang="en-AU" dirty="0" smtClean="0"/>
              <a:t>Improved expected growth for reading and numeracy for Years 3 and 5</a:t>
            </a:r>
          </a:p>
          <a:p>
            <a:pPr lvl="1">
              <a:buFont typeface="Courier New" pitchFamily="49" charset="0"/>
              <a:buChar char="o"/>
            </a:pPr>
            <a:r>
              <a:rPr lang="en-AU" dirty="0" smtClean="0"/>
              <a:t>Overall school average growth for Aboriginal students was 50 points above the state average in reading and 25 points above the state for numeracy</a:t>
            </a:r>
          </a:p>
          <a:p>
            <a:pPr lvl="1">
              <a:buFont typeface="Courier New" pitchFamily="49" charset="0"/>
              <a:buChar char="o"/>
            </a:pPr>
            <a:r>
              <a:rPr lang="en-AU" dirty="0" smtClean="0"/>
              <a:t>Percentages in the bottom bands for all Year 5 students have decreased</a:t>
            </a:r>
          </a:p>
          <a:p>
            <a:pPr lvl="1">
              <a:buFont typeface="Courier New" pitchFamily="49" charset="0"/>
              <a:buChar char="o"/>
            </a:pPr>
            <a:r>
              <a:rPr lang="en-AU" dirty="0" smtClean="0"/>
              <a:t>The Year 5 average is the highest the school has achieved since NAPLAN began in 2008.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Moving Forward	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In 2013, Bourke Public School will join other geographically isolated schools and communities in NSW’s Connected Communities strategy to broaden the influence of the community and school leadership and play a role in the delivery of key services in supporting children and young people from birth through school into further training, study and employment.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ourke Public School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Bourke Public School 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Building cultural awareness and student engagement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Building cultural awareness and student engagement continued&amp;amp;#x09;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Improved student achievement outcome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Moving Forward&amp;amp;#x09;&amp;quot;&quot;/&gt;&lt;property id=&quot;20307&quot; value=&quot;26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229</TotalTime>
  <Words>353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Bourke Public School </vt:lpstr>
      <vt:lpstr>Bourke Public School </vt:lpstr>
      <vt:lpstr>Building cultural awareness and student engagement</vt:lpstr>
      <vt:lpstr>Building cultural awareness and student engagement continued </vt:lpstr>
      <vt:lpstr>Improved student achievement outcomes</vt:lpstr>
      <vt:lpstr>Moving Forward </vt:lpstr>
    </vt:vector>
  </TitlesOfParts>
  <Company>NSW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Bourke Public School</dc:title>
  <dc:creator>SCLARKE71</dc:creator>
  <cp:lastModifiedBy>gilly</cp:lastModifiedBy>
  <cp:revision>26</cp:revision>
  <dcterms:created xsi:type="dcterms:W3CDTF">2013-06-07T01:50:06Z</dcterms:created>
  <dcterms:modified xsi:type="dcterms:W3CDTF">2013-06-10T06:32:35Z</dcterms:modified>
</cp:coreProperties>
</file>