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sldIdLst>
    <p:sldId id="256" r:id="rId2"/>
    <p:sldId id="257" r:id="rId3"/>
    <p:sldId id="258" r:id="rId4"/>
    <p:sldId id="259" r:id="rId5"/>
    <p:sldId id="260" r:id="rId6"/>
    <p:sldId id="261" r:id="rId7"/>
    <p:sldId id="262"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AE01514-0CFD-4243-9ED8-E60F728DBCA3}" type="datetimeFigureOut">
              <a:rPr lang="en-AU" smtClean="0"/>
              <a:pPr/>
              <a:t>4/07/2013</a:t>
            </a:fld>
            <a:endParaRPr lang="en-AU"/>
          </a:p>
        </p:txBody>
      </p:sp>
      <p:sp>
        <p:nvSpPr>
          <p:cNvPr id="17" name="Footer Placeholder 16"/>
          <p:cNvSpPr>
            <a:spLocks noGrp="1"/>
          </p:cNvSpPr>
          <p:nvPr>
            <p:ph type="ftr" sz="quarter" idx="11"/>
          </p:nvPr>
        </p:nvSpPr>
        <p:spPr/>
        <p:txBody>
          <a:bodyPr/>
          <a:lstStyle/>
          <a:p>
            <a:endParaRPr lang="en-AU"/>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DC4197-4931-415C-B418-A0E079B5BE7B}" type="slidenum">
              <a:rPr lang="en-AU" smtClean="0"/>
              <a:pPr/>
              <a:t>‹#›</a:t>
            </a:fld>
            <a:endParaRPr lang="en-AU"/>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E01514-0CFD-4243-9ED8-E60F728DBCA3}" type="datetimeFigureOut">
              <a:rPr lang="en-AU" smtClean="0"/>
              <a:pPr/>
              <a:t>4/07/2013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DC4197-4931-415C-B418-A0E079B5BE7B}"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8DC4197-4931-415C-B418-A0E079B5BE7B}" type="slidenum">
              <a:rPr lang="en-AU" smtClean="0"/>
              <a:pPr/>
              <a:t>‹#›</a:t>
            </a:fld>
            <a:endParaRPr lang="en-AU"/>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E01514-0CFD-4243-9ED8-E60F728DBCA3}" type="datetimeFigureOut">
              <a:rPr lang="en-AU" smtClean="0"/>
              <a:pPr/>
              <a:t>4/07/2013</a:t>
            </a:fld>
            <a:endParaRPr lang="en-AU"/>
          </a:p>
        </p:txBody>
      </p:sp>
      <p:sp>
        <p:nvSpPr>
          <p:cNvPr id="5" name="Footer Placeholder 4"/>
          <p:cNvSpPr>
            <a:spLocks noGrp="1"/>
          </p:cNvSpPr>
          <p:nvPr>
            <p:ph type="ftr" sz="quarter" idx="11"/>
          </p:nvPr>
        </p:nvSpPr>
        <p:spPr/>
        <p:txBody>
          <a:bodyPr/>
          <a:lstStyle/>
          <a:p>
            <a:endParaRPr lang="en-AU"/>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AE01514-0CFD-4243-9ED8-E60F728DBCA3}" type="datetimeFigureOut">
              <a:rPr lang="en-AU" smtClean="0"/>
              <a:pPr/>
              <a:t>4/07/2013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4361688" y="1026372"/>
            <a:ext cx="457200" cy="441325"/>
          </a:xfrm>
        </p:spPr>
        <p:txBody>
          <a:bodyPr/>
          <a:lstStyle/>
          <a:p>
            <a:fld id="{C8DC4197-4931-415C-B418-A0E079B5BE7B}" type="slidenum">
              <a:rPr lang="en-AU" smtClean="0"/>
              <a:pPr/>
              <a:t>‹#›</a:t>
            </a:fld>
            <a:endParaRPr lang="en-AU"/>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AU"/>
          </a:p>
        </p:txBody>
      </p:sp>
      <p:sp>
        <p:nvSpPr>
          <p:cNvPr id="4" name="Date Placeholder 3"/>
          <p:cNvSpPr>
            <a:spLocks noGrp="1"/>
          </p:cNvSpPr>
          <p:nvPr>
            <p:ph type="dt" sz="half" idx="10"/>
          </p:nvPr>
        </p:nvSpPr>
        <p:spPr/>
        <p:txBody>
          <a:bodyPr/>
          <a:lstStyle/>
          <a:p>
            <a:fld id="{DAE01514-0CFD-4243-9ED8-E60F728DBCA3}" type="datetimeFigureOut">
              <a:rPr lang="en-AU" smtClean="0"/>
              <a:pPr/>
              <a:t>4/07/2013</a:t>
            </a:fld>
            <a:endParaRPr lang="en-AU"/>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DC4197-4931-415C-B418-A0E079B5BE7B}" type="slidenum">
              <a:rPr lang="en-AU" smtClean="0"/>
              <a:pPr/>
              <a:t>‹#›</a:t>
            </a:fld>
            <a:endParaRPr lang="en-AU"/>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AE01514-0CFD-4243-9ED8-E60F728DBCA3}" type="datetimeFigureOut">
              <a:rPr lang="en-AU" smtClean="0"/>
              <a:pPr/>
              <a:t>4/07/2013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DC4197-4931-415C-B418-A0E079B5BE7B}" type="slidenum">
              <a:rPr lang="en-AU" smtClean="0"/>
              <a:pPr/>
              <a:t>‹#›</a:t>
            </a:fld>
            <a:endParaRPr lang="en-AU"/>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AE01514-0CFD-4243-9ED8-E60F728DBCA3}" type="datetimeFigureOut">
              <a:rPr lang="en-AU" smtClean="0"/>
              <a:pPr/>
              <a:t>4/07/2013</a:t>
            </a:fld>
            <a:endParaRPr lang="en-AU"/>
          </a:p>
        </p:txBody>
      </p:sp>
      <p:sp>
        <p:nvSpPr>
          <p:cNvPr id="8" name="Footer Placeholder 7"/>
          <p:cNvSpPr>
            <a:spLocks noGrp="1"/>
          </p:cNvSpPr>
          <p:nvPr>
            <p:ph type="ftr" sz="quarter" idx="11"/>
          </p:nvPr>
        </p:nvSpPr>
        <p:spPr>
          <a:xfrm>
            <a:off x="304800" y="6409944"/>
            <a:ext cx="3581400" cy="365760"/>
          </a:xfrm>
        </p:spPr>
        <p:txBody>
          <a:bodyPr/>
          <a:lstStyle/>
          <a:p>
            <a:endParaRPr lang="en-AU"/>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8DC4197-4931-415C-B418-A0E079B5BE7B}" type="slidenum">
              <a:rPr lang="en-AU" smtClean="0"/>
              <a:pPr/>
              <a:t>‹#›</a:t>
            </a:fld>
            <a:endParaRPr lang="en-AU"/>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E01514-0CFD-4243-9ED8-E60F728DBCA3}" type="datetimeFigureOut">
              <a:rPr lang="en-AU" smtClean="0"/>
              <a:pPr/>
              <a:t>4/07/2013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a:xfrm>
            <a:off x="4343400" y="1036020"/>
            <a:ext cx="457200" cy="441325"/>
          </a:xfrm>
        </p:spPr>
        <p:txBody>
          <a:bodyPr/>
          <a:lstStyle/>
          <a:p>
            <a:fld id="{C8DC4197-4931-415C-B418-A0E079B5BE7B}"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AE01514-0CFD-4243-9ED8-E60F728DBCA3}" type="datetimeFigureOut">
              <a:rPr lang="en-AU" smtClean="0"/>
              <a:pPr/>
              <a:t>4/07/2013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DC4197-4931-415C-B418-A0E079B5BE7B}"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DC4197-4931-415C-B418-A0E079B5BE7B}" type="slidenum">
              <a:rPr lang="en-AU" smtClean="0"/>
              <a:pPr/>
              <a:t>‹#›</a:t>
            </a:fld>
            <a:endParaRPr lang="en-AU"/>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AE01514-0CFD-4243-9ED8-E60F728DBCA3}" type="datetimeFigureOut">
              <a:rPr lang="en-AU" smtClean="0"/>
              <a:pPr/>
              <a:t>4/07/2013</a:t>
            </a:fld>
            <a:endParaRPr lang="en-AU"/>
          </a:p>
        </p:txBody>
      </p:sp>
      <p:sp>
        <p:nvSpPr>
          <p:cNvPr id="6" name="Footer Placeholder 5"/>
          <p:cNvSpPr>
            <a:spLocks noGrp="1"/>
          </p:cNvSpPr>
          <p:nvPr>
            <p:ph type="ftr" sz="quarter" idx="11"/>
          </p:nvPr>
        </p:nvSpPr>
        <p:spPr>
          <a:xfrm>
            <a:off x="301752" y="6410848"/>
            <a:ext cx="3383280" cy="365760"/>
          </a:xfrm>
        </p:spPr>
        <p:txBody>
          <a:bodyPr/>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8DC4197-4931-415C-B418-A0E079B5BE7B}" type="slidenum">
              <a:rPr lang="en-AU" smtClean="0"/>
              <a:pPr/>
              <a:t>‹#›</a:t>
            </a:fld>
            <a:endParaRPr lang="en-AU"/>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AE01514-0CFD-4243-9ED8-E60F728DBCA3}" type="datetimeFigureOut">
              <a:rPr lang="en-AU" smtClean="0"/>
              <a:pPr/>
              <a:t>4/07/2013</a:t>
            </a:fld>
            <a:endParaRPr lang="en-AU"/>
          </a:p>
        </p:txBody>
      </p:sp>
      <p:sp>
        <p:nvSpPr>
          <p:cNvPr id="6" name="Footer Placeholder 5"/>
          <p:cNvSpPr>
            <a:spLocks noGrp="1"/>
          </p:cNvSpPr>
          <p:nvPr>
            <p:ph type="ftr" sz="quarter" idx="11"/>
          </p:nvPr>
        </p:nvSpPr>
        <p:spPr>
          <a:xfrm>
            <a:off x="301752" y="6410848"/>
            <a:ext cx="3584448" cy="365760"/>
          </a:xfrm>
        </p:spPr>
        <p:txBody>
          <a:bodyPr/>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AE01514-0CFD-4243-9ED8-E60F728DBCA3}" type="datetimeFigureOut">
              <a:rPr lang="en-AU" smtClean="0"/>
              <a:pPr/>
              <a:t>4/07/2013</a:t>
            </a:fld>
            <a:endParaRPr lang="en-AU"/>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AU"/>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DC4197-4931-415C-B418-A0E079B5BE7B}" type="slidenum">
              <a:rPr lang="en-AU" smtClean="0"/>
              <a:pPr/>
              <a:t>‹#›</a:t>
            </a:fld>
            <a:endParaRPr lang="en-AU"/>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73016"/>
            <a:ext cx="6400800" cy="998984"/>
          </a:xfrm>
        </p:spPr>
        <p:txBody>
          <a:bodyPr>
            <a:normAutofit fontScale="92500" lnSpcReduction="20000"/>
          </a:bodyPr>
          <a:lstStyle/>
          <a:p>
            <a:pPr algn="ctr"/>
            <a:endParaRPr lang="en-AU" dirty="0" smtClean="0"/>
          </a:p>
          <a:p>
            <a:pPr algn="ctr"/>
            <a:endParaRPr lang="en-AU" dirty="0" smtClean="0"/>
          </a:p>
          <a:p>
            <a:pPr algn="ctr"/>
            <a:r>
              <a:rPr lang="en-AU" dirty="0" smtClean="0"/>
              <a:t>University Partnerships enhance student learning</a:t>
            </a:r>
            <a:endParaRPr lang="en-AU" dirty="0"/>
          </a:p>
        </p:txBody>
      </p:sp>
      <p:sp>
        <p:nvSpPr>
          <p:cNvPr id="2" name="Title 1"/>
          <p:cNvSpPr>
            <a:spLocks noGrp="1"/>
          </p:cNvSpPr>
          <p:nvPr>
            <p:ph type="ctrTitle"/>
          </p:nvPr>
        </p:nvSpPr>
        <p:spPr>
          <a:xfrm>
            <a:off x="683568" y="1916832"/>
            <a:ext cx="7772400" cy="1752600"/>
          </a:xfrm>
        </p:spPr>
        <p:txBody>
          <a:bodyPr/>
          <a:lstStyle/>
          <a:p>
            <a:pPr algn="ctr"/>
            <a:r>
              <a:rPr lang="en-AU" dirty="0" err="1" smtClean="0"/>
              <a:t>Minimbah</a:t>
            </a:r>
            <a:r>
              <a:rPr lang="en-AU" dirty="0" smtClean="0"/>
              <a:t> Aboriginal School </a:t>
            </a:r>
            <a:endParaRPr lang="en-AU" dirty="0"/>
          </a:p>
        </p:txBody>
      </p:sp>
      <p:pic>
        <p:nvPicPr>
          <p:cNvPr id="1027" name="Picture 3"/>
          <p:cNvPicPr>
            <a:picLocks noChangeAspect="1" noChangeArrowheads="1"/>
          </p:cNvPicPr>
          <p:nvPr/>
        </p:nvPicPr>
        <p:blipFill>
          <a:blip r:embed="rId2" cstate="print"/>
          <a:srcRect/>
          <a:stretch>
            <a:fillRect/>
          </a:stretch>
        </p:blipFill>
        <p:spPr bwMode="auto">
          <a:xfrm>
            <a:off x="323528" y="665817"/>
            <a:ext cx="8496944" cy="1265129"/>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About </a:t>
            </a:r>
            <a:r>
              <a:rPr lang="en-AU" dirty="0" err="1" smtClean="0"/>
              <a:t>Minimbah</a:t>
            </a:r>
            <a:endParaRPr lang="en-AU" dirty="0"/>
          </a:p>
        </p:txBody>
      </p:sp>
      <p:sp>
        <p:nvSpPr>
          <p:cNvPr id="3" name="Content Placeholder 2"/>
          <p:cNvSpPr>
            <a:spLocks noGrp="1"/>
          </p:cNvSpPr>
          <p:nvPr>
            <p:ph sz="quarter" idx="1"/>
          </p:nvPr>
        </p:nvSpPr>
        <p:spPr>
          <a:xfrm>
            <a:off x="323528" y="1772816"/>
            <a:ext cx="8503920" cy="4572000"/>
          </a:xfrm>
        </p:spPr>
        <p:txBody>
          <a:bodyPr>
            <a:normAutofit/>
          </a:bodyPr>
          <a:lstStyle/>
          <a:p>
            <a:r>
              <a:rPr lang="en-AU" sz="2400" dirty="0" err="1" smtClean="0"/>
              <a:t>Minimbah</a:t>
            </a:r>
            <a:r>
              <a:rPr lang="en-AU" sz="2400" dirty="0" smtClean="0"/>
              <a:t> is a small independent primary school in the Northern NSW town of Armidale. Aboriginal students make up over 90 per cent of school enrolments. </a:t>
            </a:r>
          </a:p>
          <a:p>
            <a:endParaRPr lang="en-AU" sz="2400" dirty="0"/>
          </a:p>
          <a:p>
            <a:pPr marL="0" indent="0">
              <a:buNone/>
            </a:pPr>
            <a:endParaRPr lang="en-AU" sz="2400" dirty="0" smtClean="0"/>
          </a:p>
          <a:p>
            <a:r>
              <a:rPr lang="en-AU" sz="2400" dirty="0" smtClean="0"/>
              <a:t>The school identified increasing the reading proficiency of Aboriginal students in Years 2-6 as a focus area for improvement at the school</a:t>
            </a:r>
            <a:endParaRPr lang="en-A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34400" cy="936104"/>
          </a:xfrm>
        </p:spPr>
        <p:txBody>
          <a:bodyPr>
            <a:normAutofit fontScale="90000"/>
          </a:bodyPr>
          <a:lstStyle/>
          <a:p>
            <a:r>
              <a:rPr lang="en-AU" dirty="0" smtClean="0"/>
              <a:t>University engagement </a:t>
            </a:r>
            <a:br>
              <a:rPr lang="en-AU" dirty="0" smtClean="0"/>
            </a:br>
            <a:r>
              <a:rPr lang="en-AU" dirty="0" smtClean="0"/>
              <a:t>to increase one-on-one support</a:t>
            </a:r>
            <a:endParaRPr lang="en-AU" dirty="0"/>
          </a:p>
        </p:txBody>
      </p:sp>
      <p:sp>
        <p:nvSpPr>
          <p:cNvPr id="3" name="Content Placeholder 2"/>
          <p:cNvSpPr>
            <a:spLocks noGrp="1"/>
          </p:cNvSpPr>
          <p:nvPr>
            <p:ph sz="quarter" idx="1"/>
          </p:nvPr>
        </p:nvSpPr>
        <p:spPr>
          <a:xfrm>
            <a:off x="251520" y="2564904"/>
            <a:ext cx="8503920" cy="2189984"/>
          </a:xfrm>
        </p:spPr>
        <p:txBody>
          <a:bodyPr anchor="t">
            <a:normAutofit/>
          </a:bodyPr>
          <a:lstStyle/>
          <a:p>
            <a:r>
              <a:rPr lang="en-AU" sz="2400" dirty="0" err="1" smtClean="0"/>
              <a:t>Minimbah</a:t>
            </a:r>
            <a:r>
              <a:rPr lang="en-AU" sz="2400" dirty="0" smtClean="0"/>
              <a:t> engaged nine undergraduate education students from the University of New England to assist in the implementation of the “Making up for Lost Time in Literacy” (</a:t>
            </a:r>
            <a:r>
              <a:rPr lang="en-AU" sz="2400" dirty="0" err="1" smtClean="0"/>
              <a:t>MultiLit</a:t>
            </a:r>
            <a:r>
              <a:rPr lang="en-AU" sz="2400" dirty="0" smtClean="0"/>
              <a:t>) reading intervention program. </a:t>
            </a:r>
            <a:endParaRPr lang="en-A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Implementing </a:t>
            </a:r>
            <a:r>
              <a:rPr lang="en-AU" dirty="0" err="1" smtClean="0"/>
              <a:t>MultiLit</a:t>
            </a:r>
            <a:endParaRPr lang="en-AU" dirty="0"/>
          </a:p>
        </p:txBody>
      </p:sp>
      <p:sp>
        <p:nvSpPr>
          <p:cNvPr id="3" name="Content Placeholder 2"/>
          <p:cNvSpPr>
            <a:spLocks noGrp="1"/>
          </p:cNvSpPr>
          <p:nvPr>
            <p:ph sz="quarter" idx="1"/>
          </p:nvPr>
        </p:nvSpPr>
        <p:spPr>
          <a:xfrm>
            <a:off x="323528" y="1988840"/>
            <a:ext cx="8503920" cy="3054080"/>
          </a:xfrm>
        </p:spPr>
        <p:txBody>
          <a:bodyPr>
            <a:normAutofit lnSpcReduction="10000"/>
          </a:bodyPr>
          <a:lstStyle/>
          <a:p>
            <a:r>
              <a:rPr lang="en-AU" sz="2400" dirty="0" smtClean="0"/>
              <a:t>The undergraduate students, who are trained in MultiLit, work with two Aboriginal students each and provide reading instruction for half an hour. </a:t>
            </a:r>
          </a:p>
          <a:p>
            <a:pPr marL="0" indent="0">
              <a:buNone/>
            </a:pPr>
            <a:endParaRPr lang="en-AU" sz="2400" dirty="0" smtClean="0"/>
          </a:p>
          <a:p>
            <a:r>
              <a:rPr lang="en-AU" sz="2400" dirty="0" smtClean="0"/>
              <a:t>Student progress is recorded in each session and communicated on a regular basis to classroom teachers to ensure </a:t>
            </a:r>
            <a:r>
              <a:rPr lang="en-AU" sz="2400" dirty="0"/>
              <a:t>targeted teaching and learning needs are supported in the </a:t>
            </a:r>
            <a:r>
              <a:rPr lang="en-AU" sz="2400" dirty="0" smtClean="0"/>
              <a:t>classroom.</a:t>
            </a:r>
            <a:endParaRPr lang="en-A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Successful outcomes</a:t>
            </a:r>
            <a:endParaRPr lang="en-AU" dirty="0"/>
          </a:p>
        </p:txBody>
      </p:sp>
      <p:sp>
        <p:nvSpPr>
          <p:cNvPr id="3" name="Content Placeholder 2"/>
          <p:cNvSpPr>
            <a:spLocks noGrp="1"/>
          </p:cNvSpPr>
          <p:nvPr>
            <p:ph sz="quarter" idx="1"/>
          </p:nvPr>
        </p:nvSpPr>
        <p:spPr/>
        <p:txBody>
          <a:bodyPr>
            <a:normAutofit fontScale="92500"/>
          </a:bodyPr>
          <a:lstStyle/>
          <a:p>
            <a:r>
              <a:rPr lang="en-AU" sz="2400" dirty="0"/>
              <a:t>The success of the program has been reflected by a clear improvement in student results. Records of progress over two terms showed that students improved by an average of eight sublevels on the </a:t>
            </a:r>
            <a:r>
              <a:rPr lang="en-AU" sz="2400" dirty="0" err="1"/>
              <a:t>Multilit</a:t>
            </a:r>
            <a:r>
              <a:rPr lang="en-AU" sz="2400" dirty="0"/>
              <a:t> program</a:t>
            </a:r>
            <a:r>
              <a:rPr lang="en-AU" sz="2400" dirty="0" smtClean="0"/>
              <a:t>.</a:t>
            </a:r>
          </a:p>
          <a:p>
            <a:pPr marL="0" indent="0">
              <a:buNone/>
            </a:pPr>
            <a:endParaRPr lang="en-AU" sz="2400" dirty="0" smtClean="0"/>
          </a:p>
          <a:p>
            <a:r>
              <a:rPr lang="en-AU" sz="2400" dirty="0" smtClean="0"/>
              <a:t> </a:t>
            </a:r>
            <a:r>
              <a:rPr lang="en-AU" sz="2400" dirty="0"/>
              <a:t>Further, as students developed their decoding and sight reading skills, their confidence and engagement increased in the reinforced reading sessions. </a:t>
            </a:r>
            <a:endParaRPr lang="en-AU" sz="2400" dirty="0" smtClean="0"/>
          </a:p>
          <a:p>
            <a:pPr marL="0" indent="0">
              <a:buNone/>
            </a:pPr>
            <a:endParaRPr lang="en-AU" sz="2400" dirty="0" smtClean="0"/>
          </a:p>
          <a:p>
            <a:r>
              <a:rPr lang="en-AU" sz="2400" dirty="0" smtClean="0"/>
              <a:t>In </a:t>
            </a:r>
            <a:r>
              <a:rPr lang="en-AU" sz="2400" dirty="0"/>
              <a:t>terms of the PM Benchmark reading levels, participating students improved by an average of three levels. </a:t>
            </a:r>
          </a:p>
          <a:p>
            <a:endParaRPr lang="en-A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Increased student engagement</a:t>
            </a:r>
            <a:endParaRPr lang="en-AU" dirty="0"/>
          </a:p>
        </p:txBody>
      </p:sp>
      <p:sp>
        <p:nvSpPr>
          <p:cNvPr id="3" name="Content Placeholder 2"/>
          <p:cNvSpPr>
            <a:spLocks noGrp="1"/>
          </p:cNvSpPr>
          <p:nvPr>
            <p:ph sz="quarter" idx="1"/>
          </p:nvPr>
        </p:nvSpPr>
        <p:spPr>
          <a:xfrm>
            <a:off x="323528" y="2204864"/>
            <a:ext cx="8503920" cy="2261992"/>
          </a:xfrm>
        </p:spPr>
        <p:txBody>
          <a:bodyPr>
            <a:normAutofit lnSpcReduction="10000"/>
          </a:bodyPr>
          <a:lstStyle/>
          <a:p>
            <a:r>
              <a:rPr lang="en-AU" sz="2400" dirty="0"/>
              <a:t>One-to-one targeted teaching and learning sessions and positive feedback on personal progress has meant that the students see them themselves as successful learners. This has extended to their engagement in the classroom and overall attendance at school</a:t>
            </a:r>
            <a:r>
              <a:rPr lang="en-AU" dirty="0"/>
              <a:t>.</a:t>
            </a:r>
          </a:p>
          <a:p>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Supporting Pre-Service Teachers</a:t>
            </a:r>
            <a:endParaRPr lang="en-AU" dirty="0"/>
          </a:p>
        </p:txBody>
      </p:sp>
      <p:sp>
        <p:nvSpPr>
          <p:cNvPr id="3" name="Content Placeholder 2"/>
          <p:cNvSpPr>
            <a:spLocks noGrp="1"/>
          </p:cNvSpPr>
          <p:nvPr>
            <p:ph sz="quarter" idx="1"/>
          </p:nvPr>
        </p:nvSpPr>
        <p:spPr/>
        <p:txBody>
          <a:bodyPr>
            <a:normAutofit fontScale="85000" lnSpcReduction="10000"/>
          </a:bodyPr>
          <a:lstStyle/>
          <a:p>
            <a:r>
              <a:rPr lang="en-AU" sz="2800" dirty="0" smtClean="0"/>
              <a:t>The initiative has also</a:t>
            </a:r>
            <a:r>
              <a:rPr lang="en-AU" dirty="0" smtClean="0"/>
              <a:t>:</a:t>
            </a:r>
            <a:endParaRPr lang="en-AU" sz="2900" dirty="0" smtClean="0"/>
          </a:p>
          <a:p>
            <a:pPr lvl="1">
              <a:lnSpc>
                <a:spcPct val="110000"/>
              </a:lnSpc>
              <a:spcBef>
                <a:spcPts val="600"/>
              </a:spcBef>
              <a:spcAft>
                <a:spcPts val="600"/>
              </a:spcAft>
            </a:pPr>
            <a:r>
              <a:rPr lang="en-AU" dirty="0" smtClean="0">
                <a:solidFill>
                  <a:schemeClr val="tx1"/>
                </a:solidFill>
              </a:rPr>
              <a:t>built a strong relationship between the school and the university, meeting the needs of both parties, providing excellent research material for the university and a viable model of future engagement with schools</a:t>
            </a:r>
          </a:p>
          <a:p>
            <a:pPr lvl="1">
              <a:lnSpc>
                <a:spcPct val="110000"/>
              </a:lnSpc>
              <a:spcBef>
                <a:spcPts val="600"/>
              </a:spcBef>
              <a:spcAft>
                <a:spcPts val="600"/>
              </a:spcAft>
            </a:pPr>
            <a:r>
              <a:rPr lang="en-AU" dirty="0">
                <a:solidFill>
                  <a:schemeClr val="tx1"/>
                </a:solidFill>
              </a:rPr>
              <a:t>p</a:t>
            </a:r>
            <a:r>
              <a:rPr lang="en-AU" dirty="0" smtClean="0">
                <a:solidFill>
                  <a:schemeClr val="tx1"/>
                </a:solidFill>
              </a:rPr>
              <a:t>rovided specific training and practical classroom experience in literacy teaching for pre-service teachers</a:t>
            </a:r>
          </a:p>
          <a:p>
            <a:pPr lvl="1">
              <a:lnSpc>
                <a:spcPct val="110000"/>
              </a:lnSpc>
              <a:spcBef>
                <a:spcPts val="600"/>
              </a:spcBef>
              <a:spcAft>
                <a:spcPts val="600"/>
              </a:spcAft>
            </a:pPr>
            <a:r>
              <a:rPr lang="en-AU" dirty="0" smtClean="0">
                <a:solidFill>
                  <a:schemeClr val="tx1"/>
                </a:solidFill>
              </a:rPr>
              <a:t>provided school students with the opportunity to engage in targeted, appropriate individual teaching and learning sessions. This has resulted in a positive impact on their growth in reading skills and their perception of themselves as readers</a:t>
            </a:r>
          </a:p>
          <a:p>
            <a:pPr lvl="1">
              <a:lnSpc>
                <a:spcPct val="110000"/>
              </a:lnSpc>
              <a:spcBef>
                <a:spcPts val="600"/>
              </a:spcBef>
              <a:spcAft>
                <a:spcPts val="600"/>
              </a:spcAft>
            </a:pPr>
            <a:r>
              <a:rPr lang="en-AU" dirty="0" smtClean="0">
                <a:solidFill>
                  <a:schemeClr val="tx1"/>
                </a:solidFill>
              </a:rPr>
              <a:t>created highly cost effective and sustainable model for university partnerships.</a:t>
            </a:r>
          </a:p>
          <a:p>
            <a:pPr lvl="1"/>
            <a:endParaRPr lang="en-AU" dirty="0" smtClean="0"/>
          </a:p>
          <a:p>
            <a:pPr lvl="1"/>
            <a:endParaRPr lang="en-AU" dirty="0"/>
          </a:p>
          <a:p>
            <a:endParaRPr lang="en-AU"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Minimbah Aboriginal School &amp;quot;&quot;/&gt;&lt;property id=&quot;20307&quot; value=&quot;256&quot;/&gt;&lt;/object&gt;&lt;object type=&quot;3&quot; unique_id=&quot;10004&quot;&gt;&lt;property id=&quot;20148&quot; value=&quot;5&quot;/&gt;&lt;property id=&quot;20300&quot; value=&quot;Slide 2 - &amp;quot;About Minimbah&amp;quot;&quot;/&gt;&lt;property id=&quot;20307&quot; value=&quot;257&quot;/&gt;&lt;/object&gt;&lt;object type=&quot;3&quot; unique_id=&quot;10005&quot;&gt;&lt;property id=&quot;20148&quot; value=&quot;5&quot;/&gt;&lt;property id=&quot;20300&quot; value=&quot;Slide 3 - &amp;quot;University engagement &amp;#x0D;&amp;#x0A;to increase one-on-one support&amp;quot;&quot;/&gt;&lt;property id=&quot;20307&quot; value=&quot;258&quot;/&gt;&lt;/object&gt;&lt;object type=&quot;3&quot; unique_id=&quot;10006&quot;&gt;&lt;property id=&quot;20148&quot; value=&quot;5&quot;/&gt;&lt;property id=&quot;20300&quot; value=&quot;Slide 4 - &amp;quot;Implementing MultiLit&amp;quot;&quot;/&gt;&lt;property id=&quot;20307&quot; value=&quot;259&quot;/&gt;&lt;/object&gt;&lt;object type=&quot;3&quot; unique_id=&quot;10007&quot;&gt;&lt;property id=&quot;20148&quot; value=&quot;5&quot;/&gt;&lt;property id=&quot;20300&quot; value=&quot;Slide 5 - &amp;quot;Successful outcomes&amp;quot;&quot;/&gt;&lt;property id=&quot;20307&quot; value=&quot;260&quot;/&gt;&lt;/object&gt;&lt;object type=&quot;3&quot; unique_id=&quot;10008&quot;&gt;&lt;property id=&quot;20148&quot; value=&quot;5&quot;/&gt;&lt;property id=&quot;20300&quot; value=&quot;Slide 6 - &amp;quot;Increased student engagement&amp;quot;&quot;/&gt;&lt;property id=&quot;20307&quot; value=&quot;261&quot;/&gt;&lt;/object&gt;&lt;object type=&quot;3&quot; unique_id=&quot;10009&quot;&gt;&lt;property id=&quot;20148&quot; value=&quot;5&quot;/&gt;&lt;property id=&quot;20300&quot; value=&quot;Slide 7 - &amp;quot;Supporting Pre-Service Teachers&amp;quot;&quot;/&gt;&lt;property id=&quot;20307&quot; value=&quot;262&quot;/&gt;&lt;/object&gt;&lt;/object&gt;&lt;object type=&quot;8&quot; unique_id=&quot;10018&quot;&gt;&lt;/object&gt;&lt;/object&gt;&lt;/database&gt;"/>
  <p:tag name="MMPROD_NEXTUNIQUEID" val="10009"/>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TotalTime>
  <Words>380</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Minimbah Aboriginal School </vt:lpstr>
      <vt:lpstr>About Minimbah</vt:lpstr>
      <vt:lpstr>University engagement  to increase one-on-one support</vt:lpstr>
      <vt:lpstr>Implementing MultiLit</vt:lpstr>
      <vt:lpstr>Successful outcomes</vt:lpstr>
      <vt:lpstr>Increased student engagement</vt:lpstr>
      <vt:lpstr>Supporting Pre-Service Teachers</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SCLARKE71</dc:creator>
  <cp:lastModifiedBy>Wright, Susan (Bridge St)</cp:lastModifiedBy>
  <cp:revision>14</cp:revision>
  <dcterms:created xsi:type="dcterms:W3CDTF">2013-06-06T06:25:21Z</dcterms:created>
  <dcterms:modified xsi:type="dcterms:W3CDTF">2013-07-04T02:28:51Z</dcterms:modified>
</cp:coreProperties>
</file>