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94" r:id="rId3"/>
    <p:sldId id="347" r:id="rId4"/>
    <p:sldId id="257" r:id="rId5"/>
    <p:sldId id="346" r:id="rId6"/>
    <p:sldId id="345" r:id="rId7"/>
    <p:sldId id="348" r:id="rId8"/>
    <p:sldId id="349" r:id="rId9"/>
    <p:sldId id="350" r:id="rId10"/>
    <p:sldId id="340" r:id="rId11"/>
    <p:sldId id="342" r:id="rId12"/>
    <p:sldId id="343" r:id="rId13"/>
    <p:sldId id="351" r:id="rId14"/>
    <p:sldId id="266" r:id="rId15"/>
    <p:sldId id="286" r:id="rId16"/>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4" autoAdjust="0"/>
    <p:restoredTop sz="94637" autoAdjust="0"/>
  </p:normalViewPr>
  <p:slideViewPr>
    <p:cSldViewPr>
      <p:cViewPr>
        <p:scale>
          <a:sx n="86" d="100"/>
          <a:sy n="86" d="100"/>
        </p:scale>
        <p:origin x="-248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5395FA7-767E-48F0-85EB-9CB353E92799}" type="datetimeFigureOut">
              <a:rPr lang="en-AU"/>
              <a:pPr>
                <a:defRPr/>
              </a:pPr>
              <a:t>5/07/2013</a:t>
            </a:fld>
            <a:endParaRPr lang="en-AU" dirty="0"/>
          </a:p>
        </p:txBody>
      </p:sp>
      <p:sp>
        <p:nvSpPr>
          <p:cNvPr id="5" name="Footer Placeholder 18"/>
          <p:cNvSpPr>
            <a:spLocks noGrp="1"/>
          </p:cNvSpPr>
          <p:nvPr>
            <p:ph type="ftr" sz="quarter" idx="11"/>
          </p:nvPr>
        </p:nvSpPr>
        <p:spPr/>
        <p:txBody>
          <a:bodyPr/>
          <a:lstStyle>
            <a:lvl1pPr>
              <a:defRPr/>
            </a:lvl1pPr>
          </a:lstStyle>
          <a:p>
            <a:pPr>
              <a:defRPr/>
            </a:pPr>
            <a:endParaRPr lang="en-AU"/>
          </a:p>
        </p:txBody>
      </p:sp>
      <p:sp>
        <p:nvSpPr>
          <p:cNvPr id="6" name="Slide Number Placeholder 26"/>
          <p:cNvSpPr>
            <a:spLocks noGrp="1"/>
          </p:cNvSpPr>
          <p:nvPr>
            <p:ph type="sldNum" sz="quarter" idx="12"/>
          </p:nvPr>
        </p:nvSpPr>
        <p:spPr/>
        <p:txBody>
          <a:bodyPr/>
          <a:lstStyle>
            <a:lvl1pPr>
              <a:defRPr/>
            </a:lvl1pPr>
          </a:lstStyle>
          <a:p>
            <a:pPr>
              <a:defRPr/>
            </a:pPr>
            <a:fld id="{93233607-FCF8-4097-B7F8-3B59C3A49CF1}" type="slidenum">
              <a:rPr lang="en-AU"/>
              <a:pPr>
                <a:defRPr/>
              </a:pPr>
              <a:t>‹#›</a:t>
            </a:fld>
            <a:endParaRPr lang="en-AU" dirty="0"/>
          </a:p>
        </p:txBody>
      </p:sp>
    </p:spTree>
  </p:cSld>
  <p:clrMapOvr>
    <a:overrideClrMapping bg1="dk1" tx1="lt1" bg2="dk2" tx2="lt2" accent1="accent1" accent2="accent2" accent3="accent3" accent4="accent4" accent5="accent5" accent6="accent6" hlink="hlink" folHlink="folHlink"/>
  </p:clrMapOvr>
  <p:transition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8CCEC3-79CD-4B2F-A840-8CA301BF5D72}" type="datetimeFigureOut">
              <a:rPr lang="en-AU"/>
              <a:pPr>
                <a:defRPr/>
              </a:pPr>
              <a:t>5/07/2013</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09EEFE7A-2BF6-49B1-9A11-2543D7885A52}" type="slidenum">
              <a:rPr lang="en-AU"/>
              <a:pPr>
                <a:defRPr/>
              </a:pPr>
              <a:t>‹#›</a:t>
            </a:fld>
            <a:endParaRPr lang="en-AU" dirty="0"/>
          </a:p>
        </p:txBody>
      </p:sp>
    </p:spTree>
  </p:cSld>
  <p:clrMapOvr>
    <a:masterClrMapping/>
  </p:clrMapOvr>
  <p:transition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777050E-829E-4A44-9BC3-B6D85AD9819B}" type="datetimeFigureOut">
              <a:rPr lang="en-AU"/>
              <a:pPr>
                <a:defRPr/>
              </a:pPr>
              <a:t>5/07/2013</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B446A88C-64C7-43FA-9A40-2434AAE715E8}" type="slidenum">
              <a:rPr lang="en-AU"/>
              <a:pPr>
                <a:defRPr/>
              </a:pPr>
              <a:t>‹#›</a:t>
            </a:fld>
            <a:endParaRPr lang="en-AU" dirty="0"/>
          </a:p>
        </p:txBody>
      </p:sp>
    </p:spTree>
  </p:cSld>
  <p:clrMapOvr>
    <a:masterClrMapping/>
  </p:clrMapOvr>
  <p:transition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FD0B8F0-EBED-4965-90CE-BDA8B6C82468}" type="datetimeFigureOut">
              <a:rPr lang="en-AU"/>
              <a:pPr>
                <a:defRPr/>
              </a:pPr>
              <a:t>5/07/2013</a:t>
            </a:fld>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a:p>
        </p:txBody>
      </p:sp>
      <p:sp>
        <p:nvSpPr>
          <p:cNvPr id="6" name="Slide Number Placeholder 17"/>
          <p:cNvSpPr>
            <a:spLocks noGrp="1"/>
          </p:cNvSpPr>
          <p:nvPr>
            <p:ph type="sldNum" sz="quarter" idx="12"/>
          </p:nvPr>
        </p:nvSpPr>
        <p:spPr/>
        <p:txBody>
          <a:bodyPr/>
          <a:lstStyle>
            <a:lvl1pPr>
              <a:defRPr/>
            </a:lvl1pPr>
          </a:lstStyle>
          <a:p>
            <a:pPr>
              <a:defRPr/>
            </a:pPr>
            <a:fld id="{F85A8328-0B4D-4F4F-A083-03842C347085}" type="slidenum">
              <a:rPr lang="en-AU"/>
              <a:pPr>
                <a:defRPr/>
              </a:pPr>
              <a:t>‹#›</a:t>
            </a:fld>
            <a:endParaRPr lang="en-AU" dirty="0"/>
          </a:p>
        </p:txBody>
      </p:sp>
    </p:spTree>
  </p:cSld>
  <p:clrMapOvr>
    <a:masterClrMapping/>
  </p:clrMapOvr>
  <p:transition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855D5F-422D-4A27-B399-4E2E8A582D80}" type="datetimeFigureOut">
              <a:rPr lang="en-AU"/>
              <a:pPr>
                <a:defRPr/>
              </a:pPr>
              <a:t>5/07/2013</a:t>
            </a:fld>
            <a:endParaRPr lang="en-AU" dirty="0"/>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7E47A77-4075-4B8F-8975-60F2D4F471BC}" type="slidenum">
              <a:rPr lang="en-AU"/>
              <a:pPr>
                <a:defRPr/>
              </a:pPr>
              <a:t>‹#›</a:t>
            </a:fld>
            <a:endParaRPr lang="en-AU" dirty="0"/>
          </a:p>
        </p:txBody>
      </p:sp>
    </p:spTree>
  </p:cSld>
  <p:clrMapOvr>
    <a:overrideClrMapping bg1="dk1" tx1="lt1" bg2="dk2" tx2="lt2" accent1="accent1" accent2="accent2" accent3="accent3" accent4="accent4" accent5="accent5" accent6="accent6" hlink="hlink" folHlink="folHlink"/>
  </p:clrMapOvr>
  <p:transition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49F513B-77E2-4AA6-AAD7-DDD3C6923A48}" type="datetimeFigureOut">
              <a:rPr lang="en-AU"/>
              <a:pPr>
                <a:defRPr/>
              </a:pPr>
              <a:t>5/07/2013</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41B6BB3F-1F18-41CB-993A-BA7D1A5B5A0E}" type="slidenum">
              <a:rPr lang="en-AU"/>
              <a:pPr>
                <a:defRPr/>
              </a:pPr>
              <a:t>‹#›</a:t>
            </a:fld>
            <a:endParaRPr lang="en-AU" dirty="0"/>
          </a:p>
        </p:txBody>
      </p:sp>
    </p:spTree>
  </p:cSld>
  <p:clrMapOvr>
    <a:masterClrMapping/>
  </p:clrMapOvr>
  <p:transition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26AAF3B-F294-4857-A175-82F524484385}" type="datetimeFigureOut">
              <a:rPr lang="en-AU"/>
              <a:pPr>
                <a:defRPr/>
              </a:pPr>
              <a:t>5/07/2013</a:t>
            </a:fld>
            <a:endParaRPr lang="en-AU" dirty="0"/>
          </a:p>
        </p:txBody>
      </p:sp>
      <p:sp>
        <p:nvSpPr>
          <p:cNvPr id="8" name="Footer Placeholder 21"/>
          <p:cNvSpPr>
            <a:spLocks noGrp="1"/>
          </p:cNvSpPr>
          <p:nvPr>
            <p:ph type="ftr" sz="quarter" idx="11"/>
          </p:nvPr>
        </p:nvSpPr>
        <p:spPr/>
        <p:txBody>
          <a:bodyPr/>
          <a:lstStyle>
            <a:lvl1pPr>
              <a:defRPr/>
            </a:lvl1pPr>
          </a:lstStyle>
          <a:p>
            <a:pPr>
              <a:defRPr/>
            </a:pPr>
            <a:endParaRPr lang="en-AU"/>
          </a:p>
        </p:txBody>
      </p:sp>
      <p:sp>
        <p:nvSpPr>
          <p:cNvPr id="9" name="Slide Number Placeholder 17"/>
          <p:cNvSpPr>
            <a:spLocks noGrp="1"/>
          </p:cNvSpPr>
          <p:nvPr>
            <p:ph type="sldNum" sz="quarter" idx="12"/>
          </p:nvPr>
        </p:nvSpPr>
        <p:spPr/>
        <p:txBody>
          <a:bodyPr/>
          <a:lstStyle>
            <a:lvl1pPr>
              <a:defRPr/>
            </a:lvl1pPr>
          </a:lstStyle>
          <a:p>
            <a:pPr>
              <a:defRPr/>
            </a:pPr>
            <a:fld id="{210850C5-BB3F-4844-935C-DE65EEE71838}" type="slidenum">
              <a:rPr lang="en-AU"/>
              <a:pPr>
                <a:defRPr/>
              </a:pPr>
              <a:t>‹#›</a:t>
            </a:fld>
            <a:endParaRPr lang="en-AU" dirty="0"/>
          </a:p>
        </p:txBody>
      </p:sp>
    </p:spTree>
  </p:cSld>
  <p:clrMapOvr>
    <a:masterClrMapping/>
  </p:clrMapOvr>
  <p:transition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D942282-2ACB-43DA-8080-7C2F65B92818}" type="datetimeFigureOut">
              <a:rPr lang="en-AU"/>
              <a:pPr>
                <a:defRPr/>
              </a:pPr>
              <a:t>5/07/2013</a:t>
            </a:fld>
            <a:endParaRPr lang="en-AU" dirty="0"/>
          </a:p>
        </p:txBody>
      </p:sp>
      <p:sp>
        <p:nvSpPr>
          <p:cNvPr id="4" name="Footer Placeholder 21"/>
          <p:cNvSpPr>
            <a:spLocks noGrp="1"/>
          </p:cNvSpPr>
          <p:nvPr>
            <p:ph type="ftr" sz="quarter" idx="11"/>
          </p:nvPr>
        </p:nvSpPr>
        <p:spPr/>
        <p:txBody>
          <a:bodyPr/>
          <a:lstStyle>
            <a:lvl1pPr>
              <a:defRPr/>
            </a:lvl1pPr>
          </a:lstStyle>
          <a:p>
            <a:pPr>
              <a:defRPr/>
            </a:pPr>
            <a:endParaRPr lang="en-AU"/>
          </a:p>
        </p:txBody>
      </p:sp>
      <p:sp>
        <p:nvSpPr>
          <p:cNvPr id="5" name="Slide Number Placeholder 17"/>
          <p:cNvSpPr>
            <a:spLocks noGrp="1"/>
          </p:cNvSpPr>
          <p:nvPr>
            <p:ph type="sldNum" sz="quarter" idx="12"/>
          </p:nvPr>
        </p:nvSpPr>
        <p:spPr/>
        <p:txBody>
          <a:bodyPr/>
          <a:lstStyle>
            <a:lvl1pPr>
              <a:defRPr/>
            </a:lvl1pPr>
          </a:lstStyle>
          <a:p>
            <a:pPr>
              <a:defRPr/>
            </a:pPr>
            <a:fld id="{7D537794-6374-4E52-B5BA-C10EBFAA04A2}" type="slidenum">
              <a:rPr lang="en-AU"/>
              <a:pPr>
                <a:defRPr/>
              </a:pPr>
              <a:t>‹#›</a:t>
            </a:fld>
            <a:endParaRPr lang="en-AU" dirty="0"/>
          </a:p>
        </p:txBody>
      </p:sp>
    </p:spTree>
  </p:cSld>
  <p:clrMapOvr>
    <a:masterClrMapping/>
  </p:clrMapOvr>
  <p:transition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11244A5-777B-418E-9887-142E55B2D1E4}" type="datetimeFigureOut">
              <a:rPr lang="en-AU"/>
              <a:pPr>
                <a:defRPr/>
              </a:pPr>
              <a:t>5/07/2013</a:t>
            </a:fld>
            <a:endParaRPr lang="en-AU" dirty="0"/>
          </a:p>
        </p:txBody>
      </p:sp>
      <p:sp>
        <p:nvSpPr>
          <p:cNvPr id="3" name="Footer Placeholder 21"/>
          <p:cNvSpPr>
            <a:spLocks noGrp="1"/>
          </p:cNvSpPr>
          <p:nvPr>
            <p:ph type="ftr" sz="quarter" idx="11"/>
          </p:nvPr>
        </p:nvSpPr>
        <p:spPr/>
        <p:txBody>
          <a:bodyPr/>
          <a:lstStyle>
            <a:lvl1pPr>
              <a:defRPr/>
            </a:lvl1pPr>
          </a:lstStyle>
          <a:p>
            <a:pPr>
              <a:defRPr/>
            </a:pPr>
            <a:endParaRPr lang="en-AU"/>
          </a:p>
        </p:txBody>
      </p:sp>
      <p:sp>
        <p:nvSpPr>
          <p:cNvPr id="4" name="Slide Number Placeholder 17"/>
          <p:cNvSpPr>
            <a:spLocks noGrp="1"/>
          </p:cNvSpPr>
          <p:nvPr>
            <p:ph type="sldNum" sz="quarter" idx="12"/>
          </p:nvPr>
        </p:nvSpPr>
        <p:spPr/>
        <p:txBody>
          <a:bodyPr/>
          <a:lstStyle>
            <a:lvl1pPr>
              <a:defRPr/>
            </a:lvl1pPr>
          </a:lstStyle>
          <a:p>
            <a:pPr>
              <a:defRPr/>
            </a:pPr>
            <a:fld id="{9A66D198-FD0F-4FB8-83CB-D2936F4C1264}" type="slidenum">
              <a:rPr lang="en-AU"/>
              <a:pPr>
                <a:defRPr/>
              </a:pPr>
              <a:t>‹#›</a:t>
            </a:fld>
            <a:endParaRPr lang="en-AU" dirty="0"/>
          </a:p>
        </p:txBody>
      </p:sp>
    </p:spTree>
  </p:cSld>
  <p:clrMapOvr>
    <a:masterClrMapping/>
  </p:clrMapOvr>
  <p:transition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DEBC7E1-D689-4496-92D2-CCA5E47C7CE5}" type="datetimeFigureOut">
              <a:rPr lang="en-AU"/>
              <a:pPr>
                <a:defRPr/>
              </a:pPr>
              <a:t>5/07/2013</a:t>
            </a:fld>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a:p>
        </p:txBody>
      </p:sp>
      <p:sp>
        <p:nvSpPr>
          <p:cNvPr id="7" name="Slide Number Placeholder 17"/>
          <p:cNvSpPr>
            <a:spLocks noGrp="1"/>
          </p:cNvSpPr>
          <p:nvPr>
            <p:ph type="sldNum" sz="quarter" idx="12"/>
          </p:nvPr>
        </p:nvSpPr>
        <p:spPr/>
        <p:txBody>
          <a:bodyPr/>
          <a:lstStyle>
            <a:lvl1pPr>
              <a:defRPr/>
            </a:lvl1pPr>
          </a:lstStyle>
          <a:p>
            <a:pPr>
              <a:defRPr/>
            </a:pPr>
            <a:fld id="{54F0D07B-E6F0-4FED-AB28-212C39758CF4}" type="slidenum">
              <a:rPr lang="en-AU"/>
              <a:pPr>
                <a:defRPr/>
              </a:pPr>
              <a:t>‹#›</a:t>
            </a:fld>
            <a:endParaRPr lang="en-AU" dirty="0"/>
          </a:p>
        </p:txBody>
      </p:sp>
    </p:spTree>
  </p:cSld>
  <p:clrMapOvr>
    <a:masterClrMapping/>
  </p:clrMapOvr>
  <p:transition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8E7DA6F-3F63-4259-AF38-2551AF4F61E9}" type="datetimeFigureOut">
              <a:rPr lang="en-AU"/>
              <a:pPr>
                <a:defRPr/>
              </a:pPr>
              <a:t>5/07/2013</a:t>
            </a:fld>
            <a:endParaRPr lang="en-AU" dirty="0"/>
          </a:p>
        </p:txBody>
      </p:sp>
      <p:sp>
        <p:nvSpPr>
          <p:cNvPr id="10" name="Footer Placeholder 5"/>
          <p:cNvSpPr>
            <a:spLocks noGrp="1"/>
          </p:cNvSpPr>
          <p:nvPr>
            <p:ph type="ftr" sz="quarter" idx="11"/>
          </p:nvPr>
        </p:nvSpPr>
        <p:spPr/>
        <p:txBody>
          <a:bodyPr/>
          <a:lstStyle>
            <a:lvl1pPr>
              <a:defRPr/>
            </a:lvl1pPr>
          </a:lstStyle>
          <a:p>
            <a:pPr>
              <a:defRPr/>
            </a:pPr>
            <a:endParaRPr lang="en-AU"/>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F02611B-D2AA-4AF6-B606-FA341DDD3604}" type="slidenum">
              <a:rPr lang="en-AU"/>
              <a:pPr>
                <a:defRPr/>
              </a:pPr>
              <a:t>‹#›</a:t>
            </a:fld>
            <a:endParaRPr lang="en-AU" dirty="0"/>
          </a:p>
        </p:txBody>
      </p:sp>
    </p:spTree>
  </p:cSld>
  <p:clrMapOvr>
    <a:masterClrMapping/>
  </p:clrMapOvr>
  <p:transition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B1B5DCC-C2AD-4F8F-BDEF-761BD7A355F4}" type="datetimeFigureOut">
              <a:rPr lang="en-AU"/>
              <a:pPr>
                <a:defRPr/>
              </a:pPr>
              <a:t>5/07/2013</a:t>
            </a:fld>
            <a:endParaRPr lang="en-A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A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FCC20A0-F7EF-4FED-B920-AC133B2ED5D3}" type="slidenum">
              <a:rPr lang="en-AU"/>
              <a:pPr>
                <a:defRPr/>
              </a:pPr>
              <a:t>‹#›</a:t>
            </a:fld>
            <a:endParaRPr lang="en-AU"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80" r:id="rId1"/>
    <p:sldLayoutId id="2147483779" r:id="rId2"/>
    <p:sldLayoutId id="2147483781" r:id="rId3"/>
    <p:sldLayoutId id="2147483778" r:id="rId4"/>
    <p:sldLayoutId id="2147483777" r:id="rId5"/>
    <p:sldLayoutId id="2147483776" r:id="rId6"/>
    <p:sldLayoutId id="2147483775" r:id="rId7"/>
    <p:sldLayoutId id="2147483774" r:id="rId8"/>
    <p:sldLayoutId id="2147483782" r:id="rId9"/>
    <p:sldLayoutId id="2147483773" r:id="rId10"/>
    <p:sldLayoutId id="2147483772" r:id="rId11"/>
  </p:sldLayoutIdLst>
  <p:transition advClick="0" advTm="100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5"/>
          <p:cNvSpPr txBox="1">
            <a:spLocks noChangeArrowheads="1"/>
          </p:cNvSpPr>
          <p:nvPr/>
        </p:nvSpPr>
        <p:spPr bwMode="auto">
          <a:xfrm>
            <a:off x="1403648" y="1160463"/>
            <a:ext cx="6255239" cy="1077218"/>
          </a:xfrm>
          <a:prstGeom prst="rect">
            <a:avLst/>
          </a:prstGeom>
          <a:noFill/>
          <a:ln w="9525">
            <a:noFill/>
            <a:miter lim="800000"/>
            <a:headEnd/>
            <a:tailEnd/>
          </a:ln>
        </p:spPr>
        <p:txBody>
          <a:bodyPr wrap="none">
            <a:spAutoFit/>
          </a:bodyPr>
          <a:lstStyle/>
          <a:p>
            <a:pPr algn="ctr"/>
            <a:r>
              <a:rPr lang="en-AU" sz="4000" dirty="0"/>
              <a:t>Fairfield High School NSW</a:t>
            </a:r>
          </a:p>
          <a:p>
            <a:pPr algn="ctr"/>
            <a:r>
              <a:rPr lang="en-AU" sz="2400" dirty="0" smtClean="0"/>
              <a:t>-</a:t>
            </a:r>
            <a:r>
              <a:rPr lang="en-AU" sz="2400" dirty="0"/>
              <a:t> </a:t>
            </a:r>
            <a:r>
              <a:rPr lang="en-AU" sz="2400" dirty="0" smtClean="0"/>
              <a:t>Our </a:t>
            </a:r>
            <a:r>
              <a:rPr lang="en-AU" sz="2400" dirty="0"/>
              <a:t>National Partnership </a:t>
            </a:r>
            <a:r>
              <a:rPr lang="en-AU" sz="2400" dirty="0" smtClean="0"/>
              <a:t>Journey -</a:t>
            </a:r>
            <a:endParaRPr lang="en-AU" sz="2400" dirty="0"/>
          </a:p>
        </p:txBody>
      </p:sp>
      <p:pic>
        <p:nvPicPr>
          <p:cNvPr id="13314" name="Content Placeholder 3"/>
          <p:cNvPicPr>
            <a:picLocks noChangeAspect="1"/>
          </p:cNvPicPr>
          <p:nvPr/>
        </p:nvPicPr>
        <p:blipFill>
          <a:blip r:embed="rId2"/>
          <a:srcRect/>
          <a:stretch>
            <a:fillRect/>
          </a:stretch>
        </p:blipFill>
        <p:spPr bwMode="auto">
          <a:xfrm>
            <a:off x="2615948" y="2492896"/>
            <a:ext cx="3830638" cy="3814763"/>
          </a:xfrm>
          <a:prstGeom prst="rect">
            <a:avLst/>
          </a:prstGeom>
          <a:noFill/>
          <a:ln w="9525">
            <a:noFill/>
            <a:miter lim="800000"/>
            <a:headEnd/>
            <a:tailEnd/>
          </a:ln>
          <a:effectLst>
            <a:outerShdw blurRad="304800" dist="304800" dir="2400000" algn="ctr" rotWithShape="0">
              <a:schemeClr val="accent1">
                <a:lumMod val="75000"/>
              </a:schemeClr>
            </a:outerShdw>
          </a:effectLst>
        </p:spPr>
      </p:pic>
    </p:spTree>
  </p:cSld>
  <p:clrMapOvr>
    <a:masterClrMapping/>
  </p:clrMapOvr>
  <p:transition advClick="0" advTm="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836712"/>
            <a:ext cx="8229600" cy="1143000"/>
          </a:xfrm>
        </p:spPr>
        <p:txBody>
          <a:bodyPr>
            <a:normAutofit fontScale="90000"/>
          </a:bodyPr>
          <a:lstStyle/>
          <a:p>
            <a:pPr eaLnBrk="1" fontAlgn="auto" hangingPunct="1">
              <a:spcAft>
                <a:spcPts val="0"/>
              </a:spcAft>
              <a:defRPr/>
            </a:pPr>
            <a:r>
              <a:rPr lang="en-AU" dirty="0" smtClean="0"/>
              <a:t>Building capacity &amp; sustainability</a:t>
            </a:r>
            <a:br>
              <a:rPr lang="en-AU" dirty="0" smtClean="0"/>
            </a:br>
            <a:r>
              <a:rPr lang="en-AU" dirty="0" smtClean="0"/>
              <a:t>through professional learning </a:t>
            </a:r>
            <a:endParaRPr lang="en-AU" dirty="0"/>
          </a:p>
        </p:txBody>
      </p:sp>
      <p:sp>
        <p:nvSpPr>
          <p:cNvPr id="3" name="Content Placeholder 2"/>
          <p:cNvSpPr>
            <a:spLocks noGrp="1"/>
          </p:cNvSpPr>
          <p:nvPr>
            <p:ph idx="4294967295"/>
          </p:nvPr>
        </p:nvSpPr>
        <p:spPr/>
        <p:txBody>
          <a:bodyPr>
            <a:normAutofit fontScale="55000" lnSpcReduction="20000"/>
          </a:bodyPr>
          <a:lstStyle/>
          <a:p>
            <a:pPr marL="274320" indent="-274320" eaLnBrk="1" fontAlgn="auto" hangingPunct="1">
              <a:spcAft>
                <a:spcPts val="0"/>
              </a:spcAft>
              <a:buClr>
                <a:schemeClr val="accent3"/>
              </a:buClr>
              <a:buFont typeface="Wingdings 2"/>
              <a:buChar char=""/>
              <a:defRPr/>
            </a:pPr>
            <a:endParaRPr lang="en-AU" dirty="0" smtClean="0"/>
          </a:p>
          <a:p>
            <a:pPr eaLnBrk="1" fontAlgn="auto" hangingPunct="1">
              <a:spcAft>
                <a:spcPts val="0"/>
              </a:spcAft>
              <a:buClr>
                <a:schemeClr val="accent3"/>
              </a:buClr>
              <a:buFont typeface="Wingdings" pitchFamily="2" charset="2"/>
              <a:buChar char="v"/>
              <a:defRPr/>
            </a:pPr>
            <a:r>
              <a:rPr lang="en-AU" sz="3300" dirty="0" smtClean="0"/>
              <a:t>All executive and aspiring leaders trained in 2012 in </a:t>
            </a:r>
            <a:r>
              <a:rPr lang="en-US" sz="3300" i="1" dirty="0">
                <a:ea typeface="ＭＳ Ｐゴシック" pitchFamily="34" charset="-128"/>
              </a:rPr>
              <a:t>Team Leadership for School Improvement </a:t>
            </a:r>
            <a:r>
              <a:rPr lang="en-US" sz="3300" i="1" dirty="0" smtClean="0">
                <a:ea typeface="ＭＳ Ｐゴシック" pitchFamily="34" charset="-128"/>
              </a:rPr>
              <a:t>(</a:t>
            </a:r>
            <a:r>
              <a:rPr lang="en-AU" sz="3300" dirty="0" smtClean="0"/>
              <a:t>TLSI)</a:t>
            </a:r>
          </a:p>
          <a:p>
            <a:pPr marL="0" indent="0" eaLnBrk="1" fontAlgn="auto" hangingPunct="1">
              <a:spcAft>
                <a:spcPts val="0"/>
              </a:spcAft>
              <a:buClr>
                <a:schemeClr val="accent3"/>
              </a:buClr>
              <a:buNone/>
              <a:defRPr/>
            </a:pPr>
            <a:endParaRPr lang="en-AU" sz="3300" dirty="0"/>
          </a:p>
          <a:p>
            <a:pPr marL="0" indent="0" eaLnBrk="1" fontAlgn="auto" hangingPunct="1">
              <a:spcAft>
                <a:spcPts val="0"/>
              </a:spcAft>
              <a:buClr>
                <a:schemeClr val="accent3"/>
              </a:buClr>
              <a:buFont typeface="Wingdings 2"/>
              <a:buNone/>
              <a:defRPr/>
            </a:pPr>
            <a:r>
              <a:rPr lang="en-US" sz="3300" dirty="0" smtClean="0">
                <a:ea typeface="ＭＳ Ｐゴシック" pitchFamily="34" charset="-128"/>
              </a:rPr>
              <a:t>The </a:t>
            </a:r>
            <a:r>
              <a:rPr lang="en-US" sz="3300" i="1" dirty="0">
                <a:ea typeface="ＭＳ Ｐゴシック" pitchFamily="34" charset="-128"/>
              </a:rPr>
              <a:t>Team Leadership for School Improvement K – 12 program</a:t>
            </a:r>
            <a:r>
              <a:rPr lang="en-US" sz="3300" dirty="0">
                <a:ea typeface="ＭＳ Ｐゴシック" pitchFamily="34" charset="-128"/>
              </a:rPr>
              <a:t> and </a:t>
            </a:r>
            <a:r>
              <a:rPr lang="en-AU" sz="3300" i="1" dirty="0">
                <a:ea typeface="ＭＳ Ｐゴシック" pitchFamily="34" charset="-128"/>
              </a:rPr>
              <a:t>The NSW DEC Analytical framework for effective leadership and school improvement in literacy and numeracy</a:t>
            </a:r>
          </a:p>
          <a:p>
            <a:pPr marL="806450" indent="-538163" eaLnBrk="1" fontAlgn="auto" hangingPunct="1">
              <a:lnSpc>
                <a:spcPct val="90000"/>
              </a:lnSpc>
              <a:spcAft>
                <a:spcPts val="600"/>
              </a:spcAft>
              <a:buClr>
                <a:schemeClr val="accent3"/>
              </a:buClr>
              <a:buFont typeface="Calibri" pitchFamily="34" charset="0"/>
              <a:buAutoNum type="arabicPeriod"/>
              <a:defRPr/>
            </a:pPr>
            <a:r>
              <a:rPr lang="en-US" sz="3300" dirty="0">
                <a:ea typeface="ＭＳ Ｐゴシック" pitchFamily="34" charset="-128"/>
              </a:rPr>
              <a:t>are based on the current research about ‘</a:t>
            </a:r>
            <a:r>
              <a:rPr lang="en-US" sz="3300" i="1" dirty="0">
                <a:ea typeface="ＭＳ Ｐゴシック" pitchFamily="34" charset="-128"/>
              </a:rPr>
              <a:t>what works in schools’ </a:t>
            </a:r>
            <a:r>
              <a:rPr lang="en-US" sz="3300" dirty="0">
                <a:ea typeface="ＭＳ Ｐゴシック" pitchFamily="34" charset="-128"/>
              </a:rPr>
              <a:t>to ensure that the educational programs are given the best possible chance of succeeding</a:t>
            </a:r>
          </a:p>
          <a:p>
            <a:pPr marL="806450" indent="-538163" eaLnBrk="1" fontAlgn="auto" hangingPunct="1">
              <a:lnSpc>
                <a:spcPct val="90000"/>
              </a:lnSpc>
              <a:spcAft>
                <a:spcPts val="600"/>
              </a:spcAft>
              <a:buClr>
                <a:schemeClr val="accent3"/>
              </a:buClr>
              <a:buFont typeface="Calibri" pitchFamily="34" charset="0"/>
              <a:buAutoNum type="arabicPeriod"/>
              <a:defRPr/>
            </a:pPr>
            <a:r>
              <a:rPr lang="en-US" sz="3300" dirty="0">
                <a:ea typeface="ＭＳ Ｐゴシック" pitchFamily="34" charset="-128"/>
              </a:rPr>
              <a:t>supports school leaders to develop a whole school culture of high performance in literacy and numeracy</a:t>
            </a:r>
          </a:p>
          <a:p>
            <a:pPr marL="806450" indent="-538163" eaLnBrk="1" fontAlgn="auto" hangingPunct="1">
              <a:lnSpc>
                <a:spcPct val="90000"/>
              </a:lnSpc>
              <a:spcAft>
                <a:spcPts val="600"/>
              </a:spcAft>
              <a:buClr>
                <a:schemeClr val="accent3"/>
              </a:buClr>
              <a:buFont typeface="Calibri" pitchFamily="34" charset="0"/>
              <a:buAutoNum type="arabicPeriod"/>
              <a:defRPr/>
            </a:pPr>
            <a:r>
              <a:rPr lang="en-US" sz="3300" dirty="0">
                <a:ea typeface="ＭＳ Ｐゴシック" pitchFamily="34" charset="-128"/>
              </a:rPr>
              <a:t>builds the capacity of principals and other members of school leadership teams to drive continuous improvement, through identification and implementation of proven literacy and numeracy practices and the use of student and school performance data</a:t>
            </a:r>
          </a:p>
          <a:p>
            <a:pPr marL="806450" indent="-538163" eaLnBrk="1" fontAlgn="auto" hangingPunct="1">
              <a:lnSpc>
                <a:spcPct val="90000"/>
              </a:lnSpc>
              <a:spcAft>
                <a:spcPts val="600"/>
              </a:spcAft>
              <a:buClr>
                <a:schemeClr val="accent3"/>
              </a:buClr>
              <a:buFont typeface="Calibri" pitchFamily="34" charset="0"/>
              <a:buAutoNum type="arabicPeriod"/>
              <a:defRPr/>
            </a:pPr>
            <a:r>
              <a:rPr lang="en-US" sz="3300" dirty="0">
                <a:ea typeface="ＭＳ Ｐゴシック" pitchFamily="34" charset="-128"/>
              </a:rPr>
              <a:t>provides a customised school plan based on the current school context and the next steps – remembering that no two schools are the same.</a:t>
            </a:r>
          </a:p>
          <a:p>
            <a:pPr marL="514350" indent="-514350" eaLnBrk="1" fontAlgn="auto" hangingPunct="1">
              <a:lnSpc>
                <a:spcPct val="90000"/>
              </a:lnSpc>
              <a:spcAft>
                <a:spcPts val="0"/>
              </a:spcAft>
              <a:buClr>
                <a:schemeClr val="accent3"/>
              </a:buClr>
              <a:buFont typeface="Wingdings 2"/>
              <a:buChar char=""/>
              <a:defRPr/>
            </a:pPr>
            <a:endParaRPr lang="en-US" dirty="0">
              <a:ea typeface="ＭＳ Ｐゴシック" pitchFamily="34" charset="-128"/>
            </a:endParaRPr>
          </a:p>
          <a:p>
            <a:pPr marL="0" indent="0" eaLnBrk="1" fontAlgn="auto" hangingPunct="1">
              <a:spcAft>
                <a:spcPts val="0"/>
              </a:spcAft>
              <a:buClr>
                <a:schemeClr val="accent3"/>
              </a:buClr>
              <a:buFont typeface="Wingdings 2"/>
              <a:buNone/>
              <a:defRPr/>
            </a:pPr>
            <a:endParaRPr lang="en-AU" dirty="0"/>
          </a:p>
        </p:txBody>
      </p:sp>
    </p:spTree>
  </p:cSld>
  <p:clrMapOvr>
    <a:masterClrMapping/>
  </p:clrMapOvr>
  <p:transition advClick="0"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fontAlgn="auto" hangingPunct="1">
              <a:spcAft>
                <a:spcPts val="0"/>
              </a:spcAft>
              <a:defRPr/>
            </a:pPr>
            <a:r>
              <a:rPr lang="en-AU" dirty="0" smtClean="0"/>
              <a:t>Creating new leadership opportunities across the school</a:t>
            </a:r>
            <a:endParaRPr lang="en-AU" dirty="0"/>
          </a:p>
        </p:txBody>
      </p:sp>
      <p:pic>
        <p:nvPicPr>
          <p:cNvPr id="23554" name="Content Placeholder 3"/>
          <p:cNvPicPr>
            <a:picLocks noGrp="1" noChangeAspect="1"/>
          </p:cNvPicPr>
          <p:nvPr>
            <p:ph idx="4294967295"/>
          </p:nvPr>
        </p:nvPicPr>
        <p:blipFill>
          <a:blip r:embed="rId2"/>
          <a:srcRect/>
          <a:stretch>
            <a:fillRect/>
          </a:stretch>
        </p:blipFill>
        <p:spPr>
          <a:xfrm>
            <a:off x="1547664" y="4857658"/>
            <a:ext cx="1165225" cy="1631950"/>
          </a:xfrm>
          <a:effectLst>
            <a:outerShdw blurRad="127000" dist="127000" dir="2400000" algn="ctr" rotWithShape="0">
              <a:schemeClr val="bg1">
                <a:lumMod val="50000"/>
              </a:schemeClr>
            </a:outerShdw>
          </a:effectLst>
        </p:spPr>
      </p:pic>
      <p:pic>
        <p:nvPicPr>
          <p:cNvPr id="23555" name="Picture 4"/>
          <p:cNvPicPr>
            <a:picLocks noChangeAspect="1"/>
          </p:cNvPicPr>
          <p:nvPr/>
        </p:nvPicPr>
        <p:blipFill>
          <a:blip r:embed="rId3"/>
          <a:srcRect/>
          <a:stretch>
            <a:fillRect/>
          </a:stretch>
        </p:blipFill>
        <p:spPr bwMode="auto">
          <a:xfrm>
            <a:off x="3491880" y="4813208"/>
            <a:ext cx="1228725" cy="1720850"/>
          </a:xfrm>
          <a:prstGeom prst="rect">
            <a:avLst/>
          </a:prstGeom>
          <a:noFill/>
          <a:ln w="9525">
            <a:noFill/>
            <a:miter lim="800000"/>
            <a:headEnd/>
            <a:tailEnd/>
          </a:ln>
          <a:effectLst>
            <a:outerShdw blurRad="127000" dist="127000" dir="2400000" algn="ctr" rotWithShape="0">
              <a:schemeClr val="bg1">
                <a:lumMod val="50000"/>
              </a:schemeClr>
            </a:outerShdw>
          </a:effectLst>
        </p:spPr>
      </p:pic>
      <p:pic>
        <p:nvPicPr>
          <p:cNvPr id="23556" name="Picture 5"/>
          <p:cNvPicPr>
            <a:picLocks noChangeAspect="1"/>
          </p:cNvPicPr>
          <p:nvPr/>
        </p:nvPicPr>
        <p:blipFill>
          <a:blip r:embed="rId4"/>
          <a:srcRect/>
          <a:stretch>
            <a:fillRect/>
          </a:stretch>
        </p:blipFill>
        <p:spPr bwMode="auto">
          <a:xfrm>
            <a:off x="5652120" y="4786663"/>
            <a:ext cx="1266669" cy="1773940"/>
          </a:xfrm>
          <a:prstGeom prst="rect">
            <a:avLst/>
          </a:prstGeom>
          <a:noFill/>
          <a:ln w="9525">
            <a:noFill/>
            <a:miter lim="800000"/>
            <a:headEnd/>
            <a:tailEnd/>
          </a:ln>
          <a:effectLst>
            <a:outerShdw blurRad="127000" dist="127000" dir="2400000" algn="ctr" rotWithShape="0">
              <a:schemeClr val="bg1">
                <a:lumMod val="50000"/>
              </a:schemeClr>
            </a:outerShdw>
          </a:effectLst>
        </p:spPr>
      </p:pic>
      <p:sp>
        <p:nvSpPr>
          <p:cNvPr id="7" name="Rectangle 6"/>
          <p:cNvSpPr/>
          <p:nvPr/>
        </p:nvSpPr>
        <p:spPr>
          <a:xfrm>
            <a:off x="467544" y="2060575"/>
            <a:ext cx="7920880" cy="2585323"/>
          </a:xfrm>
          <a:prstGeom prst="rect">
            <a:avLst/>
          </a:prstGeom>
        </p:spPr>
        <p:txBody>
          <a:bodyPr wrap="square">
            <a:spAutoFit/>
          </a:bodyPr>
          <a:lstStyle/>
          <a:p>
            <a:pPr fontAlgn="auto">
              <a:spcBef>
                <a:spcPts val="0"/>
              </a:spcBef>
              <a:spcAft>
                <a:spcPts val="0"/>
              </a:spcAft>
              <a:defRPr/>
            </a:pPr>
            <a:r>
              <a:rPr lang="en-AU" dirty="0">
                <a:latin typeface="+mn-lt"/>
                <a:cs typeface="+mn-cs"/>
              </a:rPr>
              <a:t>Creating a National Partnerships Team has allowed for a number of aspiring teachers across the school to access new leadership opportunities therefore strengthening  leadership capacity at Fairfield High </a:t>
            </a:r>
            <a:r>
              <a:rPr lang="en-AU" dirty="0" smtClean="0">
                <a:latin typeface="+mn-lt"/>
                <a:cs typeface="+mn-cs"/>
              </a:rPr>
              <a:t>School</a:t>
            </a:r>
          </a:p>
          <a:p>
            <a:pPr fontAlgn="auto">
              <a:spcBef>
                <a:spcPts val="0"/>
              </a:spcBef>
              <a:spcAft>
                <a:spcPts val="0"/>
              </a:spcAft>
              <a:defRPr/>
            </a:pPr>
            <a:endParaRPr lang="en-AU" dirty="0">
              <a:latin typeface="+mn-lt"/>
              <a:cs typeface="+mn-cs"/>
            </a:endParaRPr>
          </a:p>
          <a:p>
            <a:pPr marL="2571750" lvl="5" indent="-285750">
              <a:buFont typeface="Arial" pitchFamily="34" charset="0"/>
              <a:buChar char="•"/>
              <a:defRPr/>
            </a:pPr>
            <a:r>
              <a:rPr lang="en-AU" dirty="0">
                <a:latin typeface="+mn-lt"/>
                <a:cs typeface="+mn-cs"/>
              </a:rPr>
              <a:t>Relieving HT Welfare</a:t>
            </a:r>
          </a:p>
          <a:p>
            <a:pPr marL="2571750" lvl="5" indent="-285750">
              <a:buFont typeface="Arial" pitchFamily="34" charset="0"/>
              <a:buChar char="•"/>
              <a:defRPr/>
            </a:pPr>
            <a:r>
              <a:rPr lang="en-AU" dirty="0">
                <a:latin typeface="+mn-lt"/>
                <a:cs typeface="+mn-cs"/>
              </a:rPr>
              <a:t>Relieving HT Maths</a:t>
            </a:r>
          </a:p>
          <a:p>
            <a:pPr marL="2571750" lvl="5" indent="-285750">
              <a:buFont typeface="Arial" pitchFamily="34" charset="0"/>
              <a:buChar char="•"/>
              <a:defRPr/>
            </a:pPr>
            <a:r>
              <a:rPr lang="en-AU" dirty="0">
                <a:latin typeface="+mn-lt"/>
                <a:cs typeface="+mn-cs"/>
              </a:rPr>
              <a:t>Relieving HT Science</a:t>
            </a:r>
          </a:p>
          <a:p>
            <a:pPr marL="2571750" lvl="5" indent="-285750">
              <a:buFont typeface="Arial" pitchFamily="34" charset="0"/>
              <a:buChar char="•"/>
              <a:defRPr/>
            </a:pPr>
            <a:r>
              <a:rPr lang="en-AU" dirty="0">
                <a:latin typeface="+mn-lt"/>
                <a:cs typeface="+mn-cs"/>
              </a:rPr>
              <a:t>Relieving HT CAPPA</a:t>
            </a:r>
          </a:p>
          <a:p>
            <a:pPr marL="285750" indent="-285750" fontAlgn="auto">
              <a:spcBef>
                <a:spcPts val="0"/>
              </a:spcBef>
              <a:spcAft>
                <a:spcPts val="0"/>
              </a:spcAft>
              <a:buFont typeface="Arial" pitchFamily="34" charset="0"/>
              <a:buChar char="•"/>
              <a:defRPr/>
            </a:pPr>
            <a:endParaRPr lang="en-AU" dirty="0">
              <a:latin typeface="+mn-lt"/>
              <a:cs typeface="+mn-cs"/>
            </a:endParaRPr>
          </a:p>
        </p:txBody>
      </p:sp>
    </p:spTree>
  </p:cSld>
  <p:clrMapOvr>
    <a:masterClrMapping/>
  </p:clrMapOvr>
  <p:transition advClick="0" advTm="1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fontAlgn="auto" hangingPunct="1">
              <a:spcAft>
                <a:spcPts val="0"/>
              </a:spcAft>
              <a:defRPr/>
            </a:pPr>
            <a:r>
              <a:rPr lang="en-AU" dirty="0" smtClean="0"/>
              <a:t>Where to next?   </a:t>
            </a:r>
            <a:endParaRPr lang="en-AU" dirty="0"/>
          </a:p>
        </p:txBody>
      </p:sp>
      <p:sp>
        <p:nvSpPr>
          <p:cNvPr id="3" name="Content Placeholder 2"/>
          <p:cNvSpPr>
            <a:spLocks noGrp="1"/>
          </p:cNvSpPr>
          <p:nvPr>
            <p:ph idx="4294967295"/>
          </p:nvPr>
        </p:nvSpPr>
        <p:spPr>
          <a:xfrm>
            <a:off x="457200" y="1935163"/>
            <a:ext cx="8229600" cy="4806205"/>
          </a:xfrm>
        </p:spPr>
        <p:txBody>
          <a:bodyPr>
            <a:normAutofit/>
          </a:bodyPr>
          <a:lstStyle/>
          <a:p>
            <a:pPr marL="0" indent="0" eaLnBrk="1" fontAlgn="auto" hangingPunct="1">
              <a:spcAft>
                <a:spcPts val="0"/>
              </a:spcAft>
              <a:buClr>
                <a:schemeClr val="accent3"/>
              </a:buClr>
              <a:buFont typeface="Wingdings 2"/>
              <a:buNone/>
              <a:defRPr/>
            </a:pPr>
            <a:r>
              <a:rPr lang="en-AU" sz="2200" dirty="0" smtClean="0"/>
              <a:t>Strategies incorporated into the current 3 year school plan to sustain current programs include:</a:t>
            </a:r>
          </a:p>
          <a:p>
            <a:pPr marL="0" indent="0" eaLnBrk="1" fontAlgn="auto" hangingPunct="1">
              <a:spcAft>
                <a:spcPts val="0"/>
              </a:spcAft>
              <a:buClr>
                <a:schemeClr val="accent3"/>
              </a:buClr>
              <a:buFont typeface="Wingdings 2"/>
              <a:buNone/>
              <a:defRPr/>
            </a:pPr>
            <a:endParaRPr lang="en-AU" sz="2200" dirty="0" smtClean="0"/>
          </a:p>
          <a:p>
            <a:pPr marL="274320" indent="-274320" eaLnBrk="1" fontAlgn="auto" hangingPunct="1">
              <a:spcBef>
                <a:spcPts val="600"/>
              </a:spcBef>
              <a:spcAft>
                <a:spcPts val="600"/>
              </a:spcAft>
              <a:buClr>
                <a:schemeClr val="accent3"/>
              </a:buClr>
              <a:buFont typeface="Wingdings" pitchFamily="2" charset="2"/>
              <a:buChar char="v"/>
              <a:defRPr/>
            </a:pPr>
            <a:r>
              <a:rPr lang="en-AU" sz="2200" dirty="0" smtClean="0"/>
              <a:t>Strategies and systematic Teacher Professional learning to address ongoing teacher learning needs in the 21</a:t>
            </a:r>
            <a:r>
              <a:rPr lang="en-AU" sz="2200" baseline="30000" dirty="0" smtClean="0"/>
              <a:t>st</a:t>
            </a:r>
            <a:r>
              <a:rPr lang="en-AU" sz="2200" dirty="0" smtClean="0"/>
              <a:t> Century</a:t>
            </a:r>
          </a:p>
          <a:p>
            <a:pPr marL="274320" indent="-274320" eaLnBrk="1" fontAlgn="auto" hangingPunct="1">
              <a:spcBef>
                <a:spcPts val="600"/>
              </a:spcBef>
              <a:spcAft>
                <a:spcPts val="600"/>
              </a:spcAft>
              <a:buClr>
                <a:schemeClr val="accent3"/>
              </a:buClr>
              <a:buFont typeface="Wingdings" pitchFamily="2" charset="2"/>
              <a:buChar char="v"/>
              <a:defRPr/>
            </a:pPr>
            <a:r>
              <a:rPr lang="en-AU" sz="2200" dirty="0" smtClean="0"/>
              <a:t> All teachers to be trained in Focus Reading </a:t>
            </a:r>
          </a:p>
          <a:p>
            <a:pPr marL="274320" indent="-274320" eaLnBrk="1" fontAlgn="auto" hangingPunct="1">
              <a:spcBef>
                <a:spcPts val="600"/>
              </a:spcBef>
              <a:spcAft>
                <a:spcPts val="600"/>
              </a:spcAft>
              <a:buClr>
                <a:schemeClr val="accent3"/>
              </a:buClr>
              <a:buFont typeface="Wingdings" pitchFamily="2" charset="2"/>
              <a:buChar char="v"/>
              <a:defRPr/>
            </a:pPr>
            <a:r>
              <a:rPr lang="en-AU" sz="2200" dirty="0" smtClean="0"/>
              <a:t>Building ICT skills amongst all staff through TPL &amp; sharing ICT teaching practice</a:t>
            </a:r>
          </a:p>
          <a:p>
            <a:pPr marL="274320" indent="-274320" eaLnBrk="1" fontAlgn="auto" hangingPunct="1">
              <a:spcAft>
                <a:spcPts val="0"/>
              </a:spcAft>
              <a:buClr>
                <a:schemeClr val="accent3"/>
              </a:buClr>
              <a:buFont typeface="Wingdings 2"/>
              <a:buChar char=""/>
              <a:defRPr/>
            </a:pPr>
            <a:endParaRPr lang="en-AU" dirty="0"/>
          </a:p>
          <a:p>
            <a:pPr marL="274320" indent="-274320" eaLnBrk="1" fontAlgn="auto" hangingPunct="1">
              <a:spcAft>
                <a:spcPts val="0"/>
              </a:spcAft>
              <a:buClr>
                <a:schemeClr val="accent3"/>
              </a:buClr>
              <a:buFont typeface="Wingdings 2"/>
              <a:buChar char=""/>
              <a:defRPr/>
            </a:pPr>
            <a:endParaRPr lang="en-AU" dirty="0"/>
          </a:p>
        </p:txBody>
      </p:sp>
    </p:spTree>
  </p:cSld>
  <p:clrMapOvr>
    <a:masterClrMapping/>
  </p:clrMapOvr>
  <p:transition advClick="0"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beyond </a:t>
            </a:r>
            <a:r>
              <a:rPr lang="en-AU" dirty="0"/>
              <a:t>2014?</a:t>
            </a:r>
          </a:p>
        </p:txBody>
      </p:sp>
      <p:sp>
        <p:nvSpPr>
          <p:cNvPr id="3" name="Content Placeholder 2"/>
          <p:cNvSpPr>
            <a:spLocks noGrp="1"/>
          </p:cNvSpPr>
          <p:nvPr>
            <p:ph idx="1"/>
          </p:nvPr>
        </p:nvSpPr>
        <p:spPr/>
        <p:txBody>
          <a:bodyPr/>
          <a:lstStyle/>
          <a:p>
            <a:pPr marL="274320" indent="-274320" eaLnBrk="1" fontAlgn="auto" hangingPunct="1">
              <a:spcBef>
                <a:spcPts val="600"/>
              </a:spcBef>
              <a:spcAft>
                <a:spcPts val="600"/>
              </a:spcAft>
              <a:buClr>
                <a:schemeClr val="accent3"/>
              </a:buClr>
              <a:buFont typeface="Wingdings" pitchFamily="2" charset="2"/>
              <a:buChar char="v"/>
              <a:defRPr/>
            </a:pPr>
            <a:r>
              <a:rPr lang="en-AU" sz="2800" dirty="0"/>
              <a:t> In 2013 staff commenced sharing best teaching practice  for school improvement through teacher peer observations where every teacher participates in strategically planned peer observations 3 times per year</a:t>
            </a:r>
          </a:p>
          <a:p>
            <a:pPr marL="274320" indent="-274320" eaLnBrk="1" fontAlgn="auto" hangingPunct="1">
              <a:spcBef>
                <a:spcPts val="600"/>
              </a:spcBef>
              <a:spcAft>
                <a:spcPts val="600"/>
              </a:spcAft>
              <a:buClr>
                <a:schemeClr val="accent3"/>
              </a:buClr>
              <a:buFont typeface="Wingdings" pitchFamily="2" charset="2"/>
              <a:buChar char="v"/>
              <a:defRPr/>
            </a:pPr>
            <a:r>
              <a:rPr lang="en-AU" sz="2800" dirty="0"/>
              <a:t>New coordinators for all tertiary programs </a:t>
            </a:r>
          </a:p>
          <a:p>
            <a:pPr marL="274320" indent="-274320" eaLnBrk="1" fontAlgn="auto" hangingPunct="1">
              <a:spcBef>
                <a:spcPts val="600"/>
              </a:spcBef>
              <a:spcAft>
                <a:spcPts val="600"/>
              </a:spcAft>
              <a:buClr>
                <a:schemeClr val="accent3"/>
              </a:buClr>
              <a:buFont typeface="Wingdings" pitchFamily="2" charset="2"/>
              <a:buChar char="v"/>
              <a:defRPr/>
            </a:pPr>
            <a:r>
              <a:rPr lang="en-AU" sz="2800" dirty="0"/>
              <a:t>Maintaining key executive roles  post 2014</a:t>
            </a:r>
          </a:p>
          <a:p>
            <a:pPr marL="274320" indent="-274320" eaLnBrk="1" fontAlgn="auto" hangingPunct="1">
              <a:spcAft>
                <a:spcPts val="0"/>
              </a:spcAft>
              <a:buClr>
                <a:schemeClr val="accent3"/>
              </a:buClr>
              <a:buFont typeface="Wingdings" pitchFamily="2" charset="2"/>
              <a:buChar char="v"/>
              <a:defRPr/>
            </a:pPr>
            <a:endParaRPr lang="en-AU" sz="2800" dirty="0"/>
          </a:p>
          <a:p>
            <a:endParaRPr lang="en-AU" sz="2800" dirty="0"/>
          </a:p>
          <a:p>
            <a:endParaRPr lang="en-AU" dirty="0"/>
          </a:p>
        </p:txBody>
      </p:sp>
    </p:spTree>
    <p:extLst>
      <p:ext uri="{BB962C8B-B14F-4D97-AF65-F5344CB8AC3E}">
        <p14:creationId xmlns:p14="http://schemas.microsoft.com/office/powerpoint/2010/main" val="4100110352"/>
      </p:ext>
    </p:extLst>
  </p:cSld>
  <p:clrMapOvr>
    <a:masterClrMapping/>
  </p:clrMapOvr>
  <p:transition advClick="0"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772816"/>
            <a:ext cx="6912768" cy="4752528"/>
          </a:xfrm>
          <a:prstGeom prst="rect">
            <a:avLst/>
          </a:prstGeom>
          <a:solidFill>
            <a:schemeClr val="accent1">
              <a:lumMod val="20000"/>
              <a:lumOff val="8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AU" dirty="0" smtClean="0"/>
              <a:t>Focus on Reading </a:t>
            </a:r>
            <a:br>
              <a:rPr lang="en-AU" dirty="0" smtClean="0"/>
            </a:br>
            <a:r>
              <a:rPr lang="en-AU" dirty="0" smtClean="0"/>
              <a:t>Walls that Teach</a:t>
            </a:r>
            <a:endParaRPr lang="en-AU" dirty="0"/>
          </a:p>
        </p:txBody>
      </p:sp>
      <p:pic>
        <p:nvPicPr>
          <p:cNvPr id="27650" name="Content Placeholder 5"/>
          <p:cNvPicPr>
            <a:picLocks noGrp="1" noChangeAspect="1"/>
          </p:cNvPicPr>
          <p:nvPr>
            <p:ph idx="1"/>
          </p:nvPr>
        </p:nvPicPr>
        <p:blipFill>
          <a:blip r:embed="rId2"/>
          <a:srcRect/>
          <a:stretch>
            <a:fillRect/>
          </a:stretch>
        </p:blipFill>
        <p:spPr>
          <a:xfrm>
            <a:off x="1403350" y="1916113"/>
            <a:ext cx="5785334" cy="4321199"/>
          </a:xfrm>
          <a:effectLst>
            <a:outerShdw blurRad="317500" dist="317500" dir="2400000" algn="ctr" rotWithShape="0">
              <a:schemeClr val="bg1">
                <a:lumMod val="50000"/>
              </a:schemeClr>
            </a:outerShdw>
          </a:effectLst>
        </p:spPr>
      </p:pic>
    </p:spTree>
  </p:cSld>
  <p:clrMapOvr>
    <a:masterClrMapping/>
  </p:clrMapOvr>
  <p:transition advClick="0" advTm="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444" y="1728937"/>
            <a:ext cx="8864052" cy="5013176"/>
          </a:xfrm>
          <a:prstGeom prst="rect">
            <a:avLst/>
          </a:prstGeom>
          <a:solidFill>
            <a:schemeClr val="accent1">
              <a:lumMod val="40000"/>
              <a:lumOff val="60000"/>
              <a:alpha val="37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16773" y="476672"/>
            <a:ext cx="8229600" cy="1227162"/>
          </a:xfrm>
        </p:spPr>
        <p:txBody>
          <a:bodyPr>
            <a:normAutofit fontScale="90000"/>
          </a:bodyPr>
          <a:lstStyle/>
          <a:p>
            <a:pPr algn="ctr" eaLnBrk="1" fontAlgn="auto" hangingPunct="1">
              <a:spcAft>
                <a:spcPts val="0"/>
              </a:spcAft>
              <a:defRPr/>
            </a:pPr>
            <a:r>
              <a:rPr lang="en-AU" dirty="0" smtClean="0"/>
              <a:t>Focus on Reading </a:t>
            </a:r>
            <a:br>
              <a:rPr lang="en-AU" dirty="0" smtClean="0"/>
            </a:br>
            <a:r>
              <a:rPr lang="en-AU" dirty="0" smtClean="0"/>
              <a:t>Super six comprehension strategies</a:t>
            </a:r>
            <a:endParaRPr lang="en-AU" dirty="0"/>
          </a:p>
        </p:txBody>
      </p:sp>
      <p:pic>
        <p:nvPicPr>
          <p:cNvPr id="28674" name="Content Placeholder 3"/>
          <p:cNvPicPr>
            <a:picLocks noGrp="1" noChangeAspect="1"/>
          </p:cNvPicPr>
          <p:nvPr>
            <p:ph idx="1"/>
          </p:nvPr>
        </p:nvPicPr>
        <p:blipFill>
          <a:blip r:embed="rId2"/>
          <a:srcRect/>
          <a:stretch>
            <a:fillRect/>
          </a:stretch>
        </p:blipFill>
        <p:spPr>
          <a:xfrm>
            <a:off x="392542" y="1823484"/>
            <a:ext cx="2088480" cy="2795493"/>
          </a:xfrm>
          <a:effectLst>
            <a:outerShdw blurRad="127000" dist="152400" dir="2400000" algn="ctr" rotWithShape="0">
              <a:schemeClr val="bg1">
                <a:lumMod val="50000"/>
              </a:schemeClr>
            </a:outerShdw>
          </a:effectLst>
        </p:spPr>
      </p:pic>
      <p:pic>
        <p:nvPicPr>
          <p:cNvPr id="28675" name="Picture 4"/>
          <p:cNvPicPr>
            <a:picLocks noChangeAspect="1"/>
          </p:cNvPicPr>
          <p:nvPr/>
        </p:nvPicPr>
        <p:blipFill>
          <a:blip r:embed="rId3"/>
          <a:srcRect/>
          <a:stretch>
            <a:fillRect/>
          </a:stretch>
        </p:blipFill>
        <p:spPr bwMode="auto">
          <a:xfrm>
            <a:off x="395536" y="4754605"/>
            <a:ext cx="2519362" cy="1882775"/>
          </a:xfrm>
          <a:prstGeom prst="rect">
            <a:avLst/>
          </a:prstGeom>
          <a:noFill/>
          <a:ln w="9525">
            <a:noFill/>
            <a:miter lim="800000"/>
            <a:headEnd/>
            <a:tailEnd/>
          </a:ln>
          <a:effectLst>
            <a:outerShdw blurRad="127000" dist="127000" dir="2400000" algn="ctr" rotWithShape="0">
              <a:schemeClr val="bg1">
                <a:lumMod val="50000"/>
              </a:schemeClr>
            </a:outerShdw>
          </a:effectLst>
        </p:spPr>
      </p:pic>
      <p:pic>
        <p:nvPicPr>
          <p:cNvPr id="28676" name="Picture 5"/>
          <p:cNvPicPr>
            <a:picLocks noChangeAspect="1"/>
          </p:cNvPicPr>
          <p:nvPr/>
        </p:nvPicPr>
        <p:blipFill>
          <a:blip r:embed="rId4"/>
          <a:srcRect/>
          <a:stretch>
            <a:fillRect/>
          </a:stretch>
        </p:blipFill>
        <p:spPr bwMode="auto">
          <a:xfrm>
            <a:off x="2699792" y="1844824"/>
            <a:ext cx="3030428" cy="2262982"/>
          </a:xfrm>
          <a:prstGeom prst="rect">
            <a:avLst/>
          </a:prstGeom>
          <a:noFill/>
          <a:ln w="9525">
            <a:noFill/>
            <a:miter lim="800000"/>
            <a:headEnd/>
            <a:tailEnd/>
          </a:ln>
          <a:effectLst>
            <a:outerShdw blurRad="139700" dist="127000" dir="2400000" algn="ctr" rotWithShape="0">
              <a:schemeClr val="bg1">
                <a:lumMod val="50000"/>
              </a:schemeClr>
            </a:outerShdw>
          </a:effectLst>
        </p:spPr>
      </p:pic>
      <p:pic>
        <p:nvPicPr>
          <p:cNvPr id="28677" name="Picture 6"/>
          <p:cNvPicPr>
            <a:picLocks noChangeAspect="1"/>
          </p:cNvPicPr>
          <p:nvPr/>
        </p:nvPicPr>
        <p:blipFill>
          <a:blip r:embed="rId5"/>
          <a:srcRect/>
          <a:stretch>
            <a:fillRect/>
          </a:stretch>
        </p:blipFill>
        <p:spPr bwMode="auto">
          <a:xfrm>
            <a:off x="5871468" y="1844824"/>
            <a:ext cx="3055621" cy="2282793"/>
          </a:xfrm>
          <a:prstGeom prst="rect">
            <a:avLst/>
          </a:prstGeom>
          <a:noFill/>
          <a:ln w="9525">
            <a:noFill/>
            <a:miter lim="800000"/>
            <a:headEnd/>
            <a:tailEnd/>
          </a:ln>
          <a:effectLst>
            <a:outerShdw blurRad="139700" dist="127000" dir="2400000" algn="ctr" rotWithShape="0">
              <a:schemeClr val="bg1">
                <a:lumMod val="50000"/>
              </a:schemeClr>
            </a:outerShdw>
          </a:effectLst>
        </p:spPr>
      </p:pic>
      <p:pic>
        <p:nvPicPr>
          <p:cNvPr id="28678" name="Picture 7"/>
          <p:cNvPicPr>
            <a:picLocks noChangeAspect="1"/>
          </p:cNvPicPr>
          <p:nvPr/>
        </p:nvPicPr>
        <p:blipFill>
          <a:blip r:embed="rId6"/>
          <a:srcRect/>
          <a:stretch>
            <a:fillRect/>
          </a:stretch>
        </p:blipFill>
        <p:spPr bwMode="auto">
          <a:xfrm>
            <a:off x="3347864" y="4432342"/>
            <a:ext cx="2952750" cy="2205038"/>
          </a:xfrm>
          <a:prstGeom prst="rect">
            <a:avLst/>
          </a:prstGeom>
          <a:noFill/>
          <a:ln w="9525">
            <a:noFill/>
            <a:miter lim="800000"/>
            <a:headEnd/>
            <a:tailEnd/>
          </a:ln>
          <a:effectLst>
            <a:outerShdw blurRad="127000" dist="127000" dir="2400000" algn="ctr" rotWithShape="0">
              <a:schemeClr val="bg1">
                <a:lumMod val="50000"/>
              </a:schemeClr>
            </a:outerShdw>
          </a:effectLst>
        </p:spPr>
      </p:pic>
      <p:pic>
        <p:nvPicPr>
          <p:cNvPr id="28679" name="Picture 10"/>
          <p:cNvPicPr>
            <a:picLocks noChangeAspect="1"/>
          </p:cNvPicPr>
          <p:nvPr/>
        </p:nvPicPr>
        <p:blipFill>
          <a:blip r:embed="rId7"/>
          <a:srcRect/>
          <a:stretch>
            <a:fillRect/>
          </a:stretch>
        </p:blipFill>
        <p:spPr bwMode="auto">
          <a:xfrm>
            <a:off x="6948264" y="4235525"/>
            <a:ext cx="1800200" cy="2410064"/>
          </a:xfrm>
          <a:prstGeom prst="rect">
            <a:avLst/>
          </a:prstGeom>
          <a:noFill/>
          <a:ln w="9525">
            <a:noFill/>
            <a:miter lim="800000"/>
            <a:headEnd/>
            <a:tailEnd/>
          </a:ln>
          <a:effectLst>
            <a:outerShdw blurRad="127000" dist="127000" dir="2400000" algn="ctr" rotWithShape="0">
              <a:schemeClr val="bg1">
                <a:lumMod val="50000"/>
              </a:schemeClr>
            </a:outerShdw>
          </a:effectLst>
        </p:spPr>
      </p:pic>
    </p:spTree>
  </p:cSld>
  <p:clrMapOvr>
    <a:masterClrMapping/>
  </p:clrMapOvr>
  <p:transition advClick="0"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AU" dirty="0" smtClean="0"/>
              <a:t>Our values…</a:t>
            </a:r>
          </a:p>
        </p:txBody>
      </p:sp>
      <p:pic>
        <p:nvPicPr>
          <p:cNvPr id="14338" name="Content Placeholder 3"/>
          <p:cNvPicPr>
            <a:picLocks noGrp="1" noChangeAspect="1"/>
          </p:cNvPicPr>
          <p:nvPr>
            <p:ph idx="1"/>
          </p:nvPr>
        </p:nvPicPr>
        <p:blipFill>
          <a:blip r:embed="rId2"/>
          <a:srcRect/>
          <a:stretch>
            <a:fillRect/>
          </a:stretch>
        </p:blipFill>
        <p:spPr>
          <a:xfrm>
            <a:off x="2386013" y="1935163"/>
            <a:ext cx="4371975" cy="4389437"/>
          </a:xfrm>
          <a:effectLst>
            <a:outerShdw blurRad="317500" dist="317500" dir="3600000" algn="ctr" rotWithShape="0">
              <a:schemeClr val="bg1">
                <a:lumMod val="75000"/>
              </a:schemeClr>
            </a:outerShdw>
          </a:effectLst>
        </p:spPr>
      </p:pic>
    </p:spTree>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2088232"/>
          </a:xfrm>
        </p:spPr>
        <p:txBody>
          <a:bodyPr>
            <a:normAutofit/>
          </a:bodyPr>
          <a:lstStyle/>
          <a:p>
            <a:pPr algn="ctr" eaLnBrk="1" fontAlgn="auto" hangingPunct="1">
              <a:spcAft>
                <a:spcPts val="0"/>
              </a:spcAft>
              <a:defRPr/>
            </a:pPr>
            <a:r>
              <a:rPr lang="en-AU" sz="4400" dirty="0"/>
              <a:t>NATIONAL </a:t>
            </a:r>
            <a:r>
              <a:rPr lang="en-AU" sz="4400" dirty="0" smtClean="0"/>
              <a:t>PARTNERSHIP TIMELINE </a:t>
            </a:r>
            <a:br>
              <a:rPr lang="en-AU" sz="4400" dirty="0" smtClean="0"/>
            </a:br>
            <a:r>
              <a:rPr lang="en-AU" sz="4400" dirty="0" smtClean="0"/>
              <a:t>- First steps…</a:t>
            </a:r>
            <a:endParaRPr lang="en-AU" sz="4400" dirty="0"/>
          </a:p>
        </p:txBody>
      </p:sp>
      <p:sp>
        <p:nvSpPr>
          <p:cNvPr id="3" name="Content Placeholder 2"/>
          <p:cNvSpPr>
            <a:spLocks noGrp="1"/>
          </p:cNvSpPr>
          <p:nvPr>
            <p:ph idx="1"/>
          </p:nvPr>
        </p:nvSpPr>
        <p:spPr>
          <a:xfrm>
            <a:off x="899592" y="3068960"/>
            <a:ext cx="7128792" cy="2645965"/>
          </a:xfrm>
        </p:spPr>
        <p:txBody>
          <a:bodyPr>
            <a:normAutofit/>
          </a:bodyPr>
          <a:lstStyle/>
          <a:p>
            <a:pPr lvl="0">
              <a:spcBef>
                <a:spcPts val="1200"/>
              </a:spcBef>
              <a:spcAft>
                <a:spcPts val="1200"/>
              </a:spcAft>
              <a:buFont typeface="Wingdings" pitchFamily="2" charset="2"/>
              <a:buChar char="v"/>
            </a:pPr>
            <a:r>
              <a:rPr lang="en-AU" dirty="0"/>
              <a:t>2010 - School audit to determine priority areas</a:t>
            </a:r>
          </a:p>
          <a:p>
            <a:pPr lvl="0">
              <a:spcBef>
                <a:spcPts val="1200"/>
              </a:spcBef>
              <a:spcAft>
                <a:spcPts val="1200"/>
              </a:spcAft>
              <a:buFont typeface="Wingdings" pitchFamily="2" charset="2"/>
              <a:buChar char="v"/>
            </a:pPr>
            <a:r>
              <a:rPr lang="en-AU" dirty="0"/>
              <a:t>2011 - National Partnerships commences at  Fairfield High School</a:t>
            </a:r>
          </a:p>
          <a:p>
            <a:pPr lvl="0">
              <a:spcBef>
                <a:spcPts val="1200"/>
              </a:spcBef>
              <a:spcAft>
                <a:spcPts val="1200"/>
              </a:spcAft>
              <a:buFont typeface="Wingdings" pitchFamily="2" charset="2"/>
              <a:buChar char="v"/>
            </a:pPr>
            <a:r>
              <a:rPr lang="en-AU" dirty="0"/>
              <a:t>Team structure put in place</a:t>
            </a:r>
          </a:p>
          <a:p>
            <a:pPr marL="274320" indent="-274320" algn="just" eaLnBrk="1" fontAlgn="auto" hangingPunct="1">
              <a:spcAft>
                <a:spcPts val="0"/>
              </a:spcAft>
              <a:buClr>
                <a:schemeClr val="accent3"/>
              </a:buClr>
              <a:buFont typeface="Wingdings 2"/>
              <a:buChar char=""/>
              <a:defRPr/>
            </a:pPr>
            <a:endParaRPr lang="en-AU" dirty="0"/>
          </a:p>
        </p:txBody>
      </p:sp>
    </p:spTree>
    <p:extLst>
      <p:ext uri="{BB962C8B-B14F-4D97-AF65-F5344CB8AC3E}">
        <p14:creationId xmlns:p14="http://schemas.microsoft.com/office/powerpoint/2010/main" val="2517183223"/>
      </p:ext>
    </p:extLst>
  </p:cSld>
  <p:clrMapOvr>
    <a:masterClrMapping/>
  </p:clrMapOvr>
  <p:transition advClick="0"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AU" sz="4500" smtClean="0"/>
              <a:t>The National Partnerships team</a:t>
            </a:r>
          </a:p>
        </p:txBody>
      </p:sp>
      <p:sp>
        <p:nvSpPr>
          <p:cNvPr id="15362" name="Content Placeholder 2"/>
          <p:cNvSpPr>
            <a:spLocks noGrp="1"/>
          </p:cNvSpPr>
          <p:nvPr>
            <p:ph idx="1"/>
          </p:nvPr>
        </p:nvSpPr>
        <p:spPr>
          <a:xfrm>
            <a:off x="467544" y="1709853"/>
            <a:ext cx="8229600" cy="1655763"/>
          </a:xfrm>
        </p:spPr>
        <p:txBody>
          <a:bodyPr/>
          <a:lstStyle/>
          <a:p>
            <a:pPr marL="9525" indent="-9525" eaLnBrk="1" hangingPunct="1">
              <a:buFont typeface="Wingdings 2" pitchFamily="18" charset="2"/>
              <a:buNone/>
            </a:pPr>
            <a:r>
              <a:rPr lang="en-AU" sz="2400" dirty="0" smtClean="0"/>
              <a:t>The Team consists of multi disciplinary executive teachers who are responsible for addressing the six reforms under the direction of the Principal in order to improve student learning outcomes, including:</a:t>
            </a:r>
          </a:p>
        </p:txBody>
      </p:sp>
      <p:sp>
        <p:nvSpPr>
          <p:cNvPr id="15363" name="Text Box 4"/>
          <p:cNvSpPr txBox="1">
            <a:spLocks noChangeArrowheads="1"/>
          </p:cNvSpPr>
          <p:nvPr/>
        </p:nvSpPr>
        <p:spPr bwMode="auto">
          <a:xfrm>
            <a:off x="2051720" y="3335338"/>
            <a:ext cx="3956852" cy="3139321"/>
          </a:xfrm>
          <a:prstGeom prst="rect">
            <a:avLst/>
          </a:prstGeom>
          <a:noFill/>
          <a:ln w="9525">
            <a:noFill/>
            <a:miter lim="800000"/>
            <a:headEnd/>
            <a:tailEnd/>
          </a:ln>
        </p:spPr>
        <p:txBody>
          <a:bodyPr wrap="none">
            <a:spAutoFit/>
          </a:bodyPr>
          <a:lstStyle/>
          <a:p>
            <a:pPr marL="179388" indent="-179388">
              <a:buFontTx/>
              <a:buChar char="•"/>
            </a:pPr>
            <a:r>
              <a:rPr lang="en-AU" dirty="0">
                <a:latin typeface="Times New Roman" pitchFamily="18" charset="0"/>
              </a:rPr>
              <a:t>Principal, Mr Robert </a:t>
            </a:r>
            <a:r>
              <a:rPr lang="en-AU" dirty="0" err="1">
                <a:latin typeface="Times New Roman" pitchFamily="18" charset="0"/>
              </a:rPr>
              <a:t>Mullas</a:t>
            </a:r>
            <a:endParaRPr lang="en-AU" dirty="0">
              <a:latin typeface="Times New Roman" pitchFamily="18" charset="0"/>
            </a:endParaRPr>
          </a:p>
          <a:p>
            <a:pPr marL="179388" indent="-179388">
              <a:buFontTx/>
              <a:buChar char="•"/>
            </a:pPr>
            <a:r>
              <a:rPr lang="en-AU" dirty="0">
                <a:latin typeface="Times New Roman" pitchFamily="18" charset="0"/>
              </a:rPr>
              <a:t>Deputy Principal National Partnership </a:t>
            </a:r>
          </a:p>
          <a:p>
            <a:pPr marL="179388" indent="-179388">
              <a:buFontTx/>
              <a:buChar char="•"/>
            </a:pPr>
            <a:r>
              <a:rPr lang="en-AU" dirty="0">
                <a:latin typeface="Times New Roman" pitchFamily="18" charset="0"/>
              </a:rPr>
              <a:t>Deputy Principal</a:t>
            </a:r>
          </a:p>
          <a:p>
            <a:pPr marL="179388" indent="-179388">
              <a:buFontTx/>
              <a:buChar char="•"/>
            </a:pPr>
            <a:r>
              <a:rPr lang="en-AU" dirty="0">
                <a:latin typeface="Times New Roman" pitchFamily="18" charset="0"/>
              </a:rPr>
              <a:t>Head Teacher National Partnerships</a:t>
            </a:r>
          </a:p>
          <a:p>
            <a:pPr marL="179388" indent="-179388">
              <a:buFontTx/>
              <a:buChar char="•"/>
            </a:pPr>
            <a:r>
              <a:rPr lang="en-AU" dirty="0">
                <a:latin typeface="Times New Roman" pitchFamily="18" charset="0"/>
              </a:rPr>
              <a:t>Head Teacher Student Support</a:t>
            </a:r>
          </a:p>
          <a:p>
            <a:pPr marL="179388" indent="-179388">
              <a:buFontTx/>
              <a:buChar char="•"/>
            </a:pPr>
            <a:r>
              <a:rPr lang="en-AU" dirty="0">
                <a:latin typeface="Times New Roman" pitchFamily="18" charset="0"/>
              </a:rPr>
              <a:t>Head Teacher Student Engagement</a:t>
            </a:r>
          </a:p>
          <a:p>
            <a:pPr marL="179388" indent="-179388">
              <a:buFontTx/>
              <a:buChar char="•"/>
            </a:pPr>
            <a:r>
              <a:rPr lang="en-AU" dirty="0">
                <a:latin typeface="Times New Roman" pitchFamily="18" charset="0"/>
              </a:rPr>
              <a:t>Head Teacher Teaching and Learning</a:t>
            </a:r>
          </a:p>
          <a:p>
            <a:pPr marL="179388" indent="-179388">
              <a:buFontTx/>
              <a:buChar char="•"/>
            </a:pPr>
            <a:r>
              <a:rPr lang="en-AU" dirty="0">
                <a:latin typeface="Times New Roman" pitchFamily="18" charset="0"/>
              </a:rPr>
              <a:t>Head Teacher Technology</a:t>
            </a:r>
          </a:p>
          <a:p>
            <a:pPr marL="179388" indent="-179388">
              <a:buFontTx/>
              <a:buChar char="•"/>
            </a:pPr>
            <a:r>
              <a:rPr lang="en-AU" dirty="0">
                <a:latin typeface="Times New Roman" pitchFamily="18" charset="0"/>
              </a:rPr>
              <a:t>Head Teacher Secondary Studies</a:t>
            </a:r>
          </a:p>
          <a:p>
            <a:pPr marL="179388" indent="-179388">
              <a:buFontTx/>
              <a:buChar char="•"/>
            </a:pPr>
            <a:r>
              <a:rPr lang="en-AU" dirty="0">
                <a:latin typeface="Times New Roman" pitchFamily="18" charset="0"/>
              </a:rPr>
              <a:t>Community Liaison Officers</a:t>
            </a:r>
          </a:p>
          <a:p>
            <a:pPr marL="179388" indent="-179388">
              <a:buFontTx/>
              <a:buChar char="•"/>
            </a:pPr>
            <a:r>
              <a:rPr lang="en-AU" dirty="0">
                <a:latin typeface="Times New Roman" pitchFamily="18" charset="0"/>
              </a:rPr>
              <a:t>HSC Work Skills Coordinators</a:t>
            </a:r>
          </a:p>
        </p:txBody>
      </p:sp>
    </p:spTree>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eaLnBrk="1" fontAlgn="auto" hangingPunct="1">
              <a:spcAft>
                <a:spcPts val="0"/>
              </a:spcAft>
              <a:defRPr/>
            </a:pPr>
            <a:r>
              <a:rPr lang="en-AU" sz="3200" dirty="0"/>
              <a:t>NATIONAL </a:t>
            </a:r>
            <a:r>
              <a:rPr lang="en-AU" sz="3200" dirty="0" smtClean="0"/>
              <a:t>PARTNERSHIP TIMELINE CONTINUES...</a:t>
            </a:r>
            <a:endParaRPr lang="en-AU" sz="3200" dirty="0"/>
          </a:p>
        </p:txBody>
      </p:sp>
      <p:sp>
        <p:nvSpPr>
          <p:cNvPr id="3" name="Content Placeholder 2"/>
          <p:cNvSpPr>
            <a:spLocks noGrp="1"/>
          </p:cNvSpPr>
          <p:nvPr>
            <p:ph idx="1"/>
          </p:nvPr>
        </p:nvSpPr>
        <p:spPr>
          <a:xfrm>
            <a:off x="467544" y="2348881"/>
            <a:ext cx="8229600" cy="3096344"/>
          </a:xfrm>
        </p:spPr>
        <p:txBody>
          <a:bodyPr>
            <a:normAutofit lnSpcReduction="10000"/>
          </a:bodyPr>
          <a:lstStyle/>
          <a:p>
            <a:pPr>
              <a:spcBef>
                <a:spcPts val="1200"/>
              </a:spcBef>
              <a:spcAft>
                <a:spcPts val="1200"/>
              </a:spcAft>
              <a:buFont typeface="Wingdings" pitchFamily="2" charset="2"/>
              <a:buChar char="v"/>
            </a:pPr>
            <a:r>
              <a:rPr lang="en-AU" dirty="0"/>
              <a:t> Year 11 Work Skills HSC begins</a:t>
            </a:r>
          </a:p>
          <a:p>
            <a:pPr>
              <a:spcBef>
                <a:spcPts val="1200"/>
              </a:spcBef>
              <a:spcAft>
                <a:spcPts val="1200"/>
              </a:spcAft>
              <a:buFont typeface="Wingdings" pitchFamily="2" charset="2"/>
              <a:buChar char="v"/>
            </a:pPr>
            <a:r>
              <a:rPr lang="en-AU" dirty="0"/>
              <a:t>Training and development opportunities, including staff conferences</a:t>
            </a:r>
          </a:p>
          <a:p>
            <a:pPr>
              <a:spcBef>
                <a:spcPts val="1200"/>
              </a:spcBef>
              <a:spcAft>
                <a:spcPts val="1200"/>
              </a:spcAft>
              <a:buFont typeface="Wingdings" pitchFamily="2" charset="2"/>
              <a:buChar char="v"/>
            </a:pPr>
            <a:r>
              <a:rPr lang="en-AU" dirty="0"/>
              <a:t>Tertiary partnerships established</a:t>
            </a:r>
          </a:p>
          <a:p>
            <a:pPr>
              <a:spcBef>
                <a:spcPts val="1200"/>
              </a:spcBef>
              <a:spcAft>
                <a:spcPts val="1200"/>
              </a:spcAft>
              <a:buFont typeface="Wingdings" pitchFamily="2" charset="2"/>
              <a:buChar char="v"/>
            </a:pPr>
            <a:r>
              <a:rPr lang="en-AU" dirty="0"/>
              <a:t>Primary </a:t>
            </a:r>
            <a:r>
              <a:rPr lang="en-AU" dirty="0" smtClean="0"/>
              <a:t>partnerships </a:t>
            </a:r>
            <a:r>
              <a:rPr lang="en-AU" dirty="0"/>
              <a:t>with Fairfield Public School</a:t>
            </a:r>
          </a:p>
          <a:p>
            <a:pPr marL="0" indent="0" algn="just" eaLnBrk="1" fontAlgn="auto" hangingPunct="1">
              <a:spcAft>
                <a:spcPts val="0"/>
              </a:spcAft>
              <a:buClr>
                <a:schemeClr val="accent3"/>
              </a:buClr>
              <a:buNone/>
              <a:defRPr/>
            </a:pPr>
            <a:endParaRPr lang="en-AU" dirty="0"/>
          </a:p>
        </p:txBody>
      </p:sp>
    </p:spTree>
    <p:extLst>
      <p:ext uri="{BB962C8B-B14F-4D97-AF65-F5344CB8AC3E}">
        <p14:creationId xmlns:p14="http://schemas.microsoft.com/office/powerpoint/2010/main" val="2659941413"/>
      </p:ext>
    </p:extLst>
  </p:cSld>
  <p:clrMapOvr>
    <a:masterClrMapping/>
  </p:clrMapOvr>
  <p:transition advClick="0"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eaLnBrk="1" fontAlgn="auto" hangingPunct="1">
              <a:spcAft>
                <a:spcPts val="0"/>
              </a:spcAft>
              <a:defRPr/>
            </a:pPr>
            <a:r>
              <a:rPr lang="en-AU" sz="3200" dirty="0"/>
              <a:t>NATIONAL PARTNERSHIP TIMELINE CONTINUES...</a:t>
            </a:r>
          </a:p>
        </p:txBody>
      </p:sp>
      <p:sp>
        <p:nvSpPr>
          <p:cNvPr id="3" name="Content Placeholder 2"/>
          <p:cNvSpPr>
            <a:spLocks noGrp="1"/>
          </p:cNvSpPr>
          <p:nvPr>
            <p:ph idx="1"/>
          </p:nvPr>
        </p:nvSpPr>
        <p:spPr/>
        <p:txBody>
          <a:bodyPr>
            <a:normAutofit/>
          </a:bodyPr>
          <a:lstStyle/>
          <a:p>
            <a:pPr>
              <a:spcBef>
                <a:spcPts val="1200"/>
              </a:spcBef>
              <a:spcAft>
                <a:spcPts val="1200"/>
              </a:spcAft>
              <a:buFont typeface="Wingdings" pitchFamily="2" charset="2"/>
              <a:buChar char="v"/>
            </a:pPr>
            <a:r>
              <a:rPr lang="en-AU" dirty="0"/>
              <a:t>Senior Study Space</a:t>
            </a:r>
          </a:p>
          <a:p>
            <a:pPr>
              <a:spcBef>
                <a:spcPts val="1200"/>
              </a:spcBef>
              <a:spcAft>
                <a:spcPts val="1200"/>
              </a:spcAft>
              <a:buFont typeface="Wingdings" pitchFamily="2" charset="2"/>
              <a:buChar char="v"/>
            </a:pPr>
            <a:r>
              <a:rPr lang="en-AU" dirty="0"/>
              <a:t>2012 Work Skills HSC in Year 11 and Year 12</a:t>
            </a:r>
          </a:p>
          <a:p>
            <a:pPr>
              <a:spcBef>
                <a:spcPts val="1200"/>
              </a:spcBef>
              <a:spcAft>
                <a:spcPts val="1200"/>
              </a:spcAft>
              <a:buFont typeface="Wingdings" pitchFamily="2" charset="2"/>
              <a:buChar char="v"/>
            </a:pPr>
            <a:r>
              <a:rPr lang="en-AU" dirty="0"/>
              <a:t>Parent cafe growing to include community garden and kitchen</a:t>
            </a:r>
          </a:p>
          <a:p>
            <a:pPr>
              <a:spcBef>
                <a:spcPts val="1200"/>
              </a:spcBef>
              <a:spcAft>
                <a:spcPts val="1200"/>
              </a:spcAft>
              <a:buFont typeface="Wingdings" pitchFamily="2" charset="2"/>
              <a:buChar char="v"/>
            </a:pPr>
            <a:r>
              <a:rPr lang="en-AU" dirty="0"/>
              <a:t>Focus on Reading training commences</a:t>
            </a:r>
          </a:p>
          <a:p>
            <a:pPr>
              <a:spcBef>
                <a:spcPts val="1200"/>
              </a:spcBef>
              <a:spcAft>
                <a:spcPts val="1200"/>
              </a:spcAft>
              <a:buFont typeface="Wingdings" pitchFamily="2" charset="2"/>
              <a:buChar char="v"/>
            </a:pPr>
            <a:r>
              <a:rPr lang="en-AU" dirty="0"/>
              <a:t>Year 7 teaming teachers established with support in the classroom</a:t>
            </a:r>
          </a:p>
          <a:p>
            <a:pPr marL="274320" indent="-274320" algn="just" eaLnBrk="1" fontAlgn="auto" hangingPunct="1">
              <a:spcAft>
                <a:spcPts val="0"/>
              </a:spcAft>
              <a:buClr>
                <a:schemeClr val="accent3"/>
              </a:buClr>
              <a:buFont typeface="Wingdings 2"/>
              <a:buChar char=""/>
              <a:defRPr/>
            </a:pPr>
            <a:endParaRPr lang="en-AU" dirty="0"/>
          </a:p>
        </p:txBody>
      </p:sp>
    </p:spTree>
    <p:extLst>
      <p:ext uri="{BB962C8B-B14F-4D97-AF65-F5344CB8AC3E}">
        <p14:creationId xmlns:p14="http://schemas.microsoft.com/office/powerpoint/2010/main" val="2436680647"/>
      </p:ext>
    </p:extLst>
  </p:cSld>
  <p:clrMapOvr>
    <a:masterClrMapping/>
  </p:clrMapOvr>
  <p:transition advClick="0"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eaLnBrk="1" fontAlgn="auto" hangingPunct="1">
              <a:spcAft>
                <a:spcPts val="0"/>
              </a:spcAft>
              <a:defRPr/>
            </a:pPr>
            <a:r>
              <a:rPr lang="en-AU" sz="3200" dirty="0" smtClean="0"/>
              <a:t>NATIONAL PARTNERSHIP TIMELINE CONTINUES..</a:t>
            </a:r>
            <a:endParaRPr lang="en-AU" sz="3200" dirty="0"/>
          </a:p>
        </p:txBody>
      </p:sp>
      <p:sp>
        <p:nvSpPr>
          <p:cNvPr id="3" name="Content Placeholder 2"/>
          <p:cNvSpPr>
            <a:spLocks noGrp="1"/>
          </p:cNvSpPr>
          <p:nvPr>
            <p:ph idx="1"/>
          </p:nvPr>
        </p:nvSpPr>
        <p:spPr>
          <a:xfrm>
            <a:off x="457200" y="1935163"/>
            <a:ext cx="8229600" cy="4662189"/>
          </a:xfrm>
        </p:spPr>
        <p:txBody>
          <a:bodyPr>
            <a:normAutofit fontScale="77500" lnSpcReduction="20000"/>
          </a:bodyPr>
          <a:lstStyle/>
          <a:p>
            <a:pPr lvl="0">
              <a:spcBef>
                <a:spcPts val="1200"/>
              </a:spcBef>
              <a:spcAft>
                <a:spcPts val="1200"/>
              </a:spcAft>
              <a:buFont typeface="Wingdings" pitchFamily="2" charset="2"/>
              <a:buChar char="v"/>
            </a:pPr>
            <a:r>
              <a:rPr lang="en-AU" sz="2800" dirty="0"/>
              <a:t>Staff conference held at University of Sydney​ </a:t>
            </a:r>
          </a:p>
          <a:p>
            <a:pPr lvl="0">
              <a:spcBef>
                <a:spcPts val="1200"/>
              </a:spcBef>
              <a:spcAft>
                <a:spcPts val="1200"/>
              </a:spcAft>
              <a:buFont typeface="Wingdings" pitchFamily="2" charset="2"/>
              <a:buChar char="v"/>
            </a:pPr>
            <a:r>
              <a:rPr lang="en-AU" sz="2800" dirty="0"/>
              <a:t>Tertiary partnerships growing with launch of Bridges to Higher Education</a:t>
            </a:r>
          </a:p>
          <a:p>
            <a:pPr lvl="0">
              <a:spcBef>
                <a:spcPts val="1200"/>
              </a:spcBef>
              <a:spcAft>
                <a:spcPts val="1200"/>
              </a:spcAft>
              <a:buFont typeface="Wingdings" pitchFamily="2" charset="2"/>
              <a:buChar char="v"/>
            </a:pPr>
            <a:r>
              <a:rPr lang="en-AU" sz="2800" dirty="0"/>
              <a:t>Widening Participation Partnerships established with the Tertiary </a:t>
            </a:r>
            <a:r>
              <a:rPr lang="en-AU" sz="2800" dirty="0" smtClean="0"/>
              <a:t>Sector:</a:t>
            </a:r>
          </a:p>
          <a:p>
            <a:pPr lvl="1">
              <a:spcBef>
                <a:spcPts val="1200"/>
              </a:spcBef>
              <a:spcAft>
                <a:spcPts val="1200"/>
              </a:spcAft>
              <a:buFont typeface="Wingdings" pitchFamily="2" charset="2"/>
              <a:buChar char="Ø"/>
            </a:pPr>
            <a:r>
              <a:rPr lang="en-AU" dirty="0" smtClean="0"/>
              <a:t>University </a:t>
            </a:r>
            <a:r>
              <a:rPr lang="en-AU" dirty="0"/>
              <a:t>of Sydney’s Compass program &amp; Future Directions </a:t>
            </a:r>
            <a:r>
              <a:rPr lang="en-AU" dirty="0" smtClean="0"/>
              <a:t>Network</a:t>
            </a:r>
          </a:p>
          <a:p>
            <a:pPr lvl="1">
              <a:spcBef>
                <a:spcPts val="1200"/>
              </a:spcBef>
              <a:spcAft>
                <a:spcPts val="1200"/>
              </a:spcAft>
              <a:buFont typeface="Wingdings" pitchFamily="2" charset="2"/>
              <a:buChar char="Ø"/>
            </a:pPr>
            <a:r>
              <a:rPr lang="en-AU" dirty="0" smtClean="0"/>
              <a:t>U@UNSW</a:t>
            </a:r>
            <a:r>
              <a:rPr lang="en-AU" dirty="0"/>
              <a:t>, UWS Fast </a:t>
            </a:r>
            <a:r>
              <a:rPr lang="en-AU" dirty="0" smtClean="0"/>
              <a:t>Forward</a:t>
            </a:r>
          </a:p>
          <a:p>
            <a:pPr lvl="1">
              <a:spcBef>
                <a:spcPts val="1200"/>
              </a:spcBef>
              <a:spcAft>
                <a:spcPts val="1200"/>
              </a:spcAft>
              <a:buFont typeface="Wingdings" pitchFamily="2" charset="2"/>
              <a:buChar char="Ø"/>
            </a:pPr>
            <a:r>
              <a:rPr lang="en-AU" dirty="0" smtClean="0"/>
              <a:t>U@UTS </a:t>
            </a:r>
            <a:r>
              <a:rPr lang="en-AU" dirty="0"/>
              <a:t>&amp; University of Newcastle “Live it Up” program</a:t>
            </a:r>
          </a:p>
          <a:p>
            <a:pPr lvl="0">
              <a:spcBef>
                <a:spcPts val="1200"/>
              </a:spcBef>
              <a:spcAft>
                <a:spcPts val="1200"/>
              </a:spcAft>
              <a:buFont typeface="Wingdings" pitchFamily="2" charset="2"/>
              <a:buChar char="v"/>
            </a:pPr>
            <a:r>
              <a:rPr lang="en-AU" sz="2800" dirty="0"/>
              <a:t>2012 Primary partnerships strengthened through observation of Year 7 classes​</a:t>
            </a:r>
          </a:p>
          <a:p>
            <a:pPr marL="274320" indent="-274320" algn="just" eaLnBrk="1" fontAlgn="auto" hangingPunct="1">
              <a:spcAft>
                <a:spcPts val="0"/>
              </a:spcAft>
              <a:buClr>
                <a:schemeClr val="accent3"/>
              </a:buClr>
              <a:buFont typeface="Wingdings 2"/>
              <a:buChar char=""/>
              <a:defRPr/>
            </a:pPr>
            <a:endParaRPr lang="en-AU" dirty="0"/>
          </a:p>
        </p:txBody>
      </p:sp>
    </p:spTree>
    <p:extLst>
      <p:ext uri="{BB962C8B-B14F-4D97-AF65-F5344CB8AC3E}">
        <p14:creationId xmlns:p14="http://schemas.microsoft.com/office/powerpoint/2010/main" val="1807453298"/>
      </p:ext>
    </p:extLst>
  </p:cSld>
  <p:clrMapOvr>
    <a:masterClrMapping/>
  </p:clrMapOvr>
  <p:transition advClick="0"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pPr eaLnBrk="1" fontAlgn="auto" hangingPunct="1">
              <a:spcAft>
                <a:spcPts val="0"/>
              </a:spcAft>
              <a:defRPr/>
            </a:pPr>
            <a:r>
              <a:rPr lang="en-AU" sz="3200" dirty="0"/>
              <a:t>NATIONAL </a:t>
            </a:r>
            <a:r>
              <a:rPr lang="en-AU" sz="3200" dirty="0" smtClean="0"/>
              <a:t>PARTNERSHIP TIMELINE CONTINUES..</a:t>
            </a:r>
            <a:endParaRPr lang="en-AU" sz="3200" dirty="0"/>
          </a:p>
        </p:txBody>
      </p:sp>
      <p:sp>
        <p:nvSpPr>
          <p:cNvPr id="3" name="Content Placeholder 2"/>
          <p:cNvSpPr>
            <a:spLocks noGrp="1"/>
          </p:cNvSpPr>
          <p:nvPr>
            <p:ph idx="1"/>
          </p:nvPr>
        </p:nvSpPr>
        <p:spPr/>
        <p:txBody>
          <a:bodyPr>
            <a:normAutofit/>
          </a:bodyPr>
          <a:lstStyle/>
          <a:p>
            <a:pPr lvl="0">
              <a:spcBef>
                <a:spcPts val="1200"/>
              </a:spcBef>
              <a:spcAft>
                <a:spcPts val="1200"/>
              </a:spcAft>
              <a:buFont typeface="Wingdings" pitchFamily="2" charset="2"/>
              <a:buChar char="v"/>
            </a:pPr>
            <a:r>
              <a:rPr lang="en-AU" dirty="0"/>
              <a:t>2013 Work Skills HSC continuing after successful evaluation</a:t>
            </a:r>
          </a:p>
          <a:p>
            <a:pPr lvl="0">
              <a:spcBef>
                <a:spcPts val="1200"/>
              </a:spcBef>
              <a:spcAft>
                <a:spcPts val="1200"/>
              </a:spcAft>
              <a:buFont typeface="Wingdings" pitchFamily="2" charset="2"/>
              <a:buChar char="v"/>
            </a:pPr>
            <a:r>
              <a:rPr lang="en-AU" dirty="0"/>
              <a:t>Parent Cafe growing to include more community cultures</a:t>
            </a:r>
          </a:p>
          <a:p>
            <a:pPr lvl="0">
              <a:spcBef>
                <a:spcPts val="1200"/>
              </a:spcBef>
              <a:spcAft>
                <a:spcPts val="1200"/>
              </a:spcAft>
              <a:buFont typeface="Wingdings" pitchFamily="2" charset="2"/>
              <a:buChar char="v"/>
            </a:pPr>
            <a:r>
              <a:rPr lang="en-AU" dirty="0"/>
              <a:t>Focus on Reading training continues into Phase 2 and facilitator training</a:t>
            </a:r>
          </a:p>
          <a:p>
            <a:pPr lvl="0">
              <a:spcBef>
                <a:spcPts val="1200"/>
              </a:spcBef>
              <a:spcAft>
                <a:spcPts val="1200"/>
              </a:spcAft>
              <a:buFont typeface="Wingdings" pitchFamily="2" charset="2"/>
              <a:buChar char="v"/>
            </a:pPr>
            <a:r>
              <a:rPr lang="en-AU" dirty="0"/>
              <a:t>Employment of a HT Secondary Studies</a:t>
            </a:r>
          </a:p>
          <a:p>
            <a:pPr marL="274320" indent="-274320" algn="just" eaLnBrk="1" fontAlgn="auto" hangingPunct="1">
              <a:spcAft>
                <a:spcPts val="0"/>
              </a:spcAft>
              <a:buClr>
                <a:schemeClr val="accent3"/>
              </a:buClr>
              <a:buFont typeface="Wingdings 2"/>
              <a:buChar char=""/>
              <a:defRPr/>
            </a:pPr>
            <a:endParaRPr lang="en-AU" dirty="0"/>
          </a:p>
        </p:txBody>
      </p:sp>
    </p:spTree>
    <p:extLst>
      <p:ext uri="{BB962C8B-B14F-4D97-AF65-F5344CB8AC3E}">
        <p14:creationId xmlns:p14="http://schemas.microsoft.com/office/powerpoint/2010/main" val="57863465"/>
      </p:ext>
    </p:extLst>
  </p:cSld>
  <p:clrMapOvr>
    <a:masterClrMapping/>
  </p:clrMapOvr>
  <p:transition advClick="0"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0336" y="908720"/>
            <a:ext cx="8229600" cy="1143000"/>
          </a:xfrm>
        </p:spPr>
        <p:txBody>
          <a:bodyPr>
            <a:noAutofit/>
          </a:bodyPr>
          <a:lstStyle/>
          <a:p>
            <a:pPr algn="ctr" eaLnBrk="1" fontAlgn="auto" hangingPunct="1">
              <a:spcAft>
                <a:spcPts val="0"/>
              </a:spcAft>
              <a:defRPr/>
            </a:pPr>
            <a:r>
              <a:rPr lang="en-AU" sz="3600" dirty="0" smtClean="0"/>
              <a:t>Building capacity &amp; sustainability</a:t>
            </a:r>
            <a:br>
              <a:rPr lang="en-AU" sz="3600" dirty="0" smtClean="0"/>
            </a:br>
            <a:r>
              <a:rPr lang="en-AU" sz="3600" dirty="0" smtClean="0"/>
              <a:t>through professional learning </a:t>
            </a:r>
            <a:br>
              <a:rPr lang="en-AU" sz="3600" dirty="0" smtClean="0"/>
            </a:br>
            <a:r>
              <a:rPr lang="en-AU" sz="2800" dirty="0" smtClean="0"/>
              <a:t>- </a:t>
            </a:r>
            <a:r>
              <a:rPr lang="en-AU" sz="2800" dirty="0"/>
              <a:t>Key </a:t>
            </a:r>
            <a:r>
              <a:rPr lang="en-AU" sz="2800" dirty="0" smtClean="0"/>
              <a:t>Concepts -</a:t>
            </a:r>
            <a:endParaRPr lang="en-AU" sz="2800" dirty="0"/>
          </a:p>
        </p:txBody>
      </p:sp>
      <p:sp>
        <p:nvSpPr>
          <p:cNvPr id="3" name="Content Placeholder 2"/>
          <p:cNvSpPr>
            <a:spLocks noGrp="1"/>
          </p:cNvSpPr>
          <p:nvPr>
            <p:ph idx="4294967295"/>
          </p:nvPr>
        </p:nvSpPr>
        <p:spPr/>
        <p:txBody>
          <a:bodyPr>
            <a:normAutofit/>
          </a:bodyPr>
          <a:lstStyle/>
          <a:p>
            <a:pPr marL="274320" indent="-274320" eaLnBrk="1" fontAlgn="auto" hangingPunct="1">
              <a:spcAft>
                <a:spcPts val="0"/>
              </a:spcAft>
              <a:buClr>
                <a:schemeClr val="accent3"/>
              </a:buClr>
              <a:buFont typeface="Wingdings 2"/>
              <a:buChar char=""/>
              <a:defRPr/>
            </a:pPr>
            <a:endParaRPr lang="en-AU" dirty="0" smtClean="0"/>
          </a:p>
          <a:p>
            <a:pPr marL="0" indent="0" eaLnBrk="1" fontAlgn="auto" hangingPunct="1">
              <a:spcAft>
                <a:spcPts val="0"/>
              </a:spcAft>
              <a:buClr>
                <a:schemeClr val="accent3"/>
              </a:buClr>
              <a:buNone/>
              <a:defRPr/>
            </a:pPr>
            <a:endParaRPr lang="en-US" sz="3300" dirty="0">
              <a:ea typeface="ＭＳ Ｐゴシック" pitchFamily="34" charset="-128"/>
            </a:endParaRPr>
          </a:p>
          <a:p>
            <a:pPr marL="514350" indent="-514350" eaLnBrk="1" fontAlgn="auto" hangingPunct="1">
              <a:lnSpc>
                <a:spcPct val="90000"/>
              </a:lnSpc>
              <a:spcAft>
                <a:spcPts val="0"/>
              </a:spcAft>
              <a:buClr>
                <a:schemeClr val="accent3"/>
              </a:buClr>
              <a:buFont typeface="Wingdings 2"/>
              <a:buChar char=""/>
              <a:defRPr/>
            </a:pPr>
            <a:endParaRPr lang="en-US" dirty="0">
              <a:ea typeface="ＭＳ Ｐゴシック" pitchFamily="34" charset="-128"/>
            </a:endParaRPr>
          </a:p>
          <a:p>
            <a:pPr marL="0" indent="0" eaLnBrk="1" fontAlgn="auto" hangingPunct="1">
              <a:spcAft>
                <a:spcPts val="0"/>
              </a:spcAft>
              <a:buClr>
                <a:schemeClr val="accent3"/>
              </a:buClr>
              <a:buFont typeface="Wingdings 2"/>
              <a:buNone/>
              <a:defRPr/>
            </a:pPr>
            <a:endParaRPr lang="en-AU" dirty="0"/>
          </a:p>
        </p:txBody>
      </p:sp>
      <p:grpSp>
        <p:nvGrpSpPr>
          <p:cNvPr id="30" name="Group 29"/>
          <p:cNvGrpSpPr/>
          <p:nvPr/>
        </p:nvGrpSpPr>
        <p:grpSpPr>
          <a:xfrm>
            <a:off x="951741" y="2204407"/>
            <a:ext cx="6585850" cy="4015581"/>
            <a:chOff x="925666" y="2409758"/>
            <a:chExt cx="6585850" cy="4015581"/>
          </a:xfrm>
        </p:grpSpPr>
        <p:sp>
          <p:nvSpPr>
            <p:cNvPr id="5" name="Oval 4"/>
            <p:cNvSpPr/>
            <p:nvPr/>
          </p:nvSpPr>
          <p:spPr bwMode="auto">
            <a:xfrm>
              <a:off x="3412122" y="4786326"/>
              <a:ext cx="1639013" cy="1639013"/>
            </a:xfrm>
            <a:prstGeom prst="ellipse">
              <a:avLst/>
            </a:prstGeom>
            <a:solidFill>
              <a:srgbClr val="009CA8"/>
            </a:solidFill>
            <a:effectLst>
              <a:outerShdw blurRad="304800" dist="304800" dir="2400000" algn="ctr" rotWithShape="0">
                <a:schemeClr val="accent3">
                  <a:lumMod val="50000"/>
                </a:schemeClr>
              </a:outerShdw>
            </a:effectLst>
            <a:scene3d>
              <a:camera prst="orthographicFront">
                <a:rot lat="0" lon="0" rev="0"/>
              </a:camera>
              <a:lightRig rig="threePt" dir="t">
                <a:rot lat="0" lon="0" rev="2400000"/>
              </a:lightRig>
            </a:scene3d>
            <a:sp3d extrusionH="76200">
              <a:bevelT w="25400"/>
              <a:bevelB w="25400"/>
              <a:extrusionClr>
                <a:schemeClr val="accent2">
                  <a:lumMod val="20000"/>
                  <a:lumOff val="80000"/>
                </a:schemeClr>
              </a:extrusionClr>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Left Arrow 5"/>
            <p:cNvSpPr/>
            <p:nvPr/>
          </p:nvSpPr>
          <p:spPr>
            <a:xfrm rot="10380942">
              <a:off x="1492148" y="5596002"/>
              <a:ext cx="1827297"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grpSp>
          <p:nvGrpSpPr>
            <p:cNvPr id="7" name="Group 10"/>
            <p:cNvGrpSpPr>
              <a:grpSpLocks/>
            </p:cNvGrpSpPr>
            <p:nvPr/>
          </p:nvGrpSpPr>
          <p:grpSpPr bwMode="auto">
            <a:xfrm>
              <a:off x="925666" y="5481045"/>
              <a:ext cx="1147309" cy="918219"/>
              <a:chOff x="0" y="3018678"/>
              <a:chExt cx="977869" cy="782295"/>
            </a:xfrm>
            <a:solidFill>
              <a:srgbClr val="007B84"/>
            </a:solidFill>
            <a:effectLst/>
          </p:grpSpPr>
          <p:sp>
            <p:nvSpPr>
              <p:cNvPr id="28" name="Rounded Rectangle 27"/>
              <p:cNvSpPr/>
              <p:nvPr/>
            </p:nvSpPr>
            <p:spPr>
              <a:xfrm>
                <a:off x="0" y="3018678"/>
                <a:ext cx="977869" cy="782295"/>
              </a:xfrm>
              <a:prstGeom prst="roundRect">
                <a:avLst>
                  <a:gd name="adj" fmla="val 10000"/>
                </a:avLst>
              </a:prstGeom>
              <a:grp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9" name="Rounded Rectangle 7"/>
              <p:cNvSpPr/>
              <p:nvPr/>
            </p:nvSpPr>
            <p:spPr>
              <a:xfrm>
                <a:off x="22224" y="3040893"/>
                <a:ext cx="933420" cy="737864"/>
              </a:xfrm>
              <a:prstGeom prst="rect">
                <a:avLst/>
              </a:prstGeom>
              <a:grp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Teacher Quality</a:t>
                </a:r>
              </a:p>
            </p:txBody>
          </p:sp>
        </p:grpSp>
        <p:sp>
          <p:nvSpPr>
            <p:cNvPr id="8" name="Left Arrow 7"/>
            <p:cNvSpPr/>
            <p:nvPr/>
          </p:nvSpPr>
          <p:spPr>
            <a:xfrm rot="12064665">
              <a:off x="1739738" y="4774392"/>
              <a:ext cx="1691954"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grpSp>
          <p:nvGrpSpPr>
            <p:cNvPr id="9" name="Group 13"/>
            <p:cNvGrpSpPr>
              <a:grpSpLocks/>
            </p:cNvGrpSpPr>
            <p:nvPr/>
          </p:nvGrpSpPr>
          <p:grpSpPr bwMode="auto">
            <a:xfrm>
              <a:off x="1221805" y="4208947"/>
              <a:ext cx="1147309" cy="916357"/>
              <a:chOff x="253496" y="1933317"/>
              <a:chExt cx="977869" cy="782295"/>
            </a:xfrm>
            <a:solidFill>
              <a:srgbClr val="007B84"/>
            </a:solidFill>
            <a:effectLst/>
          </p:grpSpPr>
          <p:sp>
            <p:nvSpPr>
              <p:cNvPr id="26" name="Rounded Rectangle 25"/>
              <p:cNvSpPr/>
              <p:nvPr/>
            </p:nvSpPr>
            <p:spPr>
              <a:xfrm>
                <a:off x="253496" y="1933317"/>
                <a:ext cx="977869" cy="782295"/>
              </a:xfrm>
              <a:prstGeom prst="roundRect">
                <a:avLst>
                  <a:gd name="adj" fmla="val 10000"/>
                </a:avLst>
              </a:prstGeom>
              <a:grp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7" name="Rounded Rectangle 10"/>
              <p:cNvSpPr/>
              <p:nvPr/>
            </p:nvSpPr>
            <p:spPr>
              <a:xfrm>
                <a:off x="275720" y="1955577"/>
                <a:ext cx="933420" cy="737774"/>
              </a:xfrm>
              <a:prstGeom prst="rect">
                <a:avLst/>
              </a:prstGeom>
              <a:grp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Teachers as leaders</a:t>
                </a:r>
              </a:p>
            </p:txBody>
          </p:sp>
        </p:grpSp>
        <p:sp>
          <p:nvSpPr>
            <p:cNvPr id="10" name="Left Arrow 9"/>
            <p:cNvSpPr/>
            <p:nvPr/>
          </p:nvSpPr>
          <p:spPr>
            <a:xfrm rot="13940617">
              <a:off x="2094343" y="3899998"/>
              <a:ext cx="1946025"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grpSp>
          <p:nvGrpSpPr>
            <p:cNvPr id="11" name="Group 10"/>
            <p:cNvGrpSpPr>
              <a:grpSpLocks/>
            </p:cNvGrpSpPr>
            <p:nvPr/>
          </p:nvGrpSpPr>
          <p:grpSpPr bwMode="auto">
            <a:xfrm>
              <a:off x="1899760" y="2867937"/>
              <a:ext cx="1147309" cy="918220"/>
              <a:chOff x="830172" y="790774"/>
              <a:chExt cx="977869" cy="782295"/>
            </a:xfrm>
            <a:solidFill>
              <a:srgbClr val="007B84"/>
            </a:solidFill>
            <a:effectLst/>
          </p:grpSpPr>
          <p:sp>
            <p:nvSpPr>
              <p:cNvPr id="24" name="Rounded Rectangle 23"/>
              <p:cNvSpPr/>
              <p:nvPr/>
            </p:nvSpPr>
            <p:spPr>
              <a:xfrm>
                <a:off x="830172" y="790774"/>
                <a:ext cx="977869" cy="782295"/>
              </a:xfrm>
              <a:prstGeom prst="roundRect">
                <a:avLst>
                  <a:gd name="adj" fmla="val 10000"/>
                </a:avLst>
              </a:prstGeom>
              <a:grp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5" name="Rounded Rectangle 13"/>
              <p:cNvSpPr/>
              <p:nvPr/>
            </p:nvSpPr>
            <p:spPr>
              <a:xfrm>
                <a:off x="852396" y="812989"/>
                <a:ext cx="933420" cy="737864"/>
              </a:xfrm>
              <a:prstGeom prst="rect">
                <a:avLst/>
              </a:prstGeom>
              <a:grp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Beliefs and values about teaching and learning</a:t>
                </a:r>
              </a:p>
            </p:txBody>
          </p:sp>
        </p:grpSp>
        <p:sp>
          <p:nvSpPr>
            <p:cNvPr id="12" name="Left Arrow 11"/>
            <p:cNvSpPr/>
            <p:nvPr/>
          </p:nvSpPr>
          <p:spPr>
            <a:xfrm rot="16053614">
              <a:off x="3246314" y="3578021"/>
              <a:ext cx="1814619"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grpSp>
          <p:nvGrpSpPr>
            <p:cNvPr id="13" name="Group 17"/>
            <p:cNvGrpSpPr>
              <a:grpSpLocks/>
            </p:cNvGrpSpPr>
            <p:nvPr/>
          </p:nvGrpSpPr>
          <p:grpSpPr bwMode="auto">
            <a:xfrm>
              <a:off x="3540636" y="2409758"/>
              <a:ext cx="1147309" cy="918220"/>
              <a:chOff x="2229789" y="400280"/>
              <a:chExt cx="977869" cy="782295"/>
            </a:xfrm>
            <a:solidFill>
              <a:srgbClr val="007B84"/>
            </a:solidFill>
            <a:effectLst/>
          </p:grpSpPr>
          <p:sp>
            <p:nvSpPr>
              <p:cNvPr id="22" name="Rounded Rectangle 21"/>
              <p:cNvSpPr/>
              <p:nvPr/>
            </p:nvSpPr>
            <p:spPr>
              <a:xfrm>
                <a:off x="2229789" y="400280"/>
                <a:ext cx="977869" cy="782295"/>
              </a:xfrm>
              <a:prstGeom prst="roundRect">
                <a:avLst>
                  <a:gd name="adj" fmla="val 10000"/>
                </a:avLst>
              </a:prstGeom>
              <a:grp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3" name="Rounded Rectangle 16"/>
              <p:cNvSpPr/>
              <p:nvPr/>
            </p:nvSpPr>
            <p:spPr>
              <a:xfrm>
                <a:off x="2252013" y="422495"/>
                <a:ext cx="933420" cy="737864"/>
              </a:xfrm>
              <a:prstGeom prst="rect">
                <a:avLst/>
              </a:prstGeom>
              <a:grp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Results - focused teamwork</a:t>
                </a:r>
              </a:p>
            </p:txBody>
          </p:sp>
        </p:grpSp>
        <p:sp>
          <p:nvSpPr>
            <p:cNvPr id="14" name="Left Arrow 13"/>
            <p:cNvSpPr/>
            <p:nvPr/>
          </p:nvSpPr>
          <p:spPr>
            <a:xfrm rot="18228721">
              <a:off x="4304830" y="3790363"/>
              <a:ext cx="2021426"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sp>
          <p:nvSpPr>
            <p:cNvPr id="15" name="Rounded Rectangle 19"/>
            <p:cNvSpPr/>
            <p:nvPr/>
          </p:nvSpPr>
          <p:spPr bwMode="auto">
            <a:xfrm>
              <a:off x="5330512" y="2715210"/>
              <a:ext cx="1095158" cy="866070"/>
            </a:xfrm>
            <a:prstGeom prst="rect">
              <a:avLst/>
            </a:prstGeom>
            <a:solidFill>
              <a:srgbClr val="007B84"/>
            </a:solid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Data-focused planning for school improvement</a:t>
              </a:r>
            </a:p>
          </p:txBody>
        </p:sp>
        <p:sp>
          <p:nvSpPr>
            <p:cNvPr id="16" name="Left Arrow 15"/>
            <p:cNvSpPr/>
            <p:nvPr/>
          </p:nvSpPr>
          <p:spPr>
            <a:xfrm rot="20187647">
              <a:off x="5003694" y="4687325"/>
              <a:ext cx="1768055"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grpSp>
          <p:nvGrpSpPr>
            <p:cNvPr id="17" name="Group 21"/>
            <p:cNvGrpSpPr>
              <a:grpSpLocks/>
            </p:cNvGrpSpPr>
            <p:nvPr/>
          </p:nvGrpSpPr>
          <p:grpSpPr bwMode="auto">
            <a:xfrm>
              <a:off x="6123943" y="4037122"/>
              <a:ext cx="1147309" cy="918219"/>
              <a:chOff x="4431548" y="1817496"/>
              <a:chExt cx="977869" cy="782295"/>
            </a:xfrm>
            <a:solidFill>
              <a:srgbClr val="007B84"/>
            </a:solidFill>
            <a:effectLst/>
          </p:grpSpPr>
          <p:sp>
            <p:nvSpPr>
              <p:cNvPr id="20" name="Rounded Rectangle 19"/>
              <p:cNvSpPr/>
              <p:nvPr/>
            </p:nvSpPr>
            <p:spPr>
              <a:xfrm>
                <a:off x="4431548" y="1817496"/>
                <a:ext cx="977869" cy="782295"/>
              </a:xfrm>
              <a:prstGeom prst="roundRect">
                <a:avLst>
                  <a:gd name="adj" fmla="val 10000"/>
                </a:avLst>
              </a:prstGeom>
              <a:grpFill/>
              <a:effectLst/>
              <a:scene3d>
                <a:camera prst="orthographicFront">
                  <a:rot lat="0" lon="0" rev="0"/>
                </a:camera>
                <a:lightRig rig="threePt" dir="t">
                  <a:rot lat="0" lon="0" rev="1200000"/>
                </a:lightRig>
              </a:scene3d>
              <a:sp3d>
                <a:bevelT w="0" h="0"/>
              </a:sp3d>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1" name="Rounded Rectangle 22"/>
              <p:cNvSpPr/>
              <p:nvPr/>
            </p:nvSpPr>
            <p:spPr>
              <a:xfrm>
                <a:off x="4453772" y="1839711"/>
                <a:ext cx="933420" cy="737864"/>
              </a:xfrm>
              <a:prstGeom prst="rect">
                <a:avLst/>
              </a:prstGeom>
              <a:grp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Strategic professional learning</a:t>
                </a:r>
              </a:p>
            </p:txBody>
          </p:sp>
        </p:grpSp>
        <p:sp>
          <p:nvSpPr>
            <p:cNvPr id="18" name="Left Arrow 17"/>
            <p:cNvSpPr/>
            <p:nvPr/>
          </p:nvSpPr>
          <p:spPr>
            <a:xfrm rot="273263">
              <a:off x="5151023" y="5554334"/>
              <a:ext cx="1816171" cy="467103"/>
            </a:xfrm>
            <a:prstGeom prst="leftArrow">
              <a:avLst>
                <a:gd name="adj1" fmla="val 60000"/>
                <a:gd name="adj2" fmla="val 50000"/>
              </a:avLst>
            </a:prstGeom>
            <a:solidFill>
              <a:srgbClr val="009CA8"/>
            </a:solidFill>
            <a:effectLst/>
            <a:scene3d>
              <a:camera prst="orthographicFront">
                <a:rot lat="0" lon="0" rev="0"/>
              </a:camera>
              <a:lightRig rig="threePt" dir="t">
                <a:rot lat="0" lon="0" rev="1200000"/>
              </a:lightRig>
            </a:scene3d>
            <a:sp3d/>
          </p:spPr>
          <p:style>
            <a:lnRef idx="0">
              <a:schemeClr val="accent5">
                <a:tint val="60000"/>
                <a:hueOff val="0"/>
                <a:satOff val="0"/>
                <a:lumOff val="0"/>
                <a:alphaOff val="0"/>
              </a:schemeClr>
            </a:lnRef>
            <a:fillRef idx="3">
              <a:schemeClr val="accent5">
                <a:tint val="60000"/>
                <a:hueOff val="0"/>
                <a:satOff val="0"/>
                <a:lumOff val="0"/>
                <a:alphaOff val="0"/>
              </a:schemeClr>
            </a:fillRef>
            <a:effectRef idx="3">
              <a:schemeClr val="accent5">
                <a:tint val="60000"/>
                <a:hueOff val="0"/>
                <a:satOff val="0"/>
                <a:lumOff val="0"/>
                <a:alphaOff val="0"/>
              </a:schemeClr>
            </a:effectRef>
            <a:fontRef idx="minor">
              <a:schemeClr val="lt1"/>
            </a:fontRef>
          </p:style>
        </p:sp>
        <p:sp>
          <p:nvSpPr>
            <p:cNvPr id="19" name="Rounded Rectangle 25"/>
            <p:cNvSpPr/>
            <p:nvPr/>
          </p:nvSpPr>
          <p:spPr bwMode="auto">
            <a:xfrm>
              <a:off x="6416358" y="5355782"/>
              <a:ext cx="1095158" cy="864206"/>
            </a:xfrm>
            <a:prstGeom prst="rect">
              <a:avLst/>
            </a:prstGeom>
            <a:solidFill>
              <a:srgbClr val="007B84"/>
            </a:solidFill>
            <a:effectLst>
              <a:outerShdw blurRad="127000" dist="127000" dir="2400000" algn="ctr" rotWithShape="0">
                <a:schemeClr val="accent3">
                  <a:lumMod val="50000"/>
                </a:schemeClr>
              </a:outerShdw>
            </a:effectLst>
            <a:scene3d>
              <a:camera prst="orthographicFront"/>
              <a:lightRig rig="threePt" dir="t"/>
            </a:scene3d>
            <a:sp3d>
              <a:bevelT w="0" h="0"/>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533400" fontAlgn="auto">
                <a:lnSpc>
                  <a:spcPct val="90000"/>
                </a:lnSpc>
                <a:spcBef>
                  <a:spcPts val="0"/>
                </a:spcBef>
                <a:spcAft>
                  <a:spcPct val="35000"/>
                </a:spcAft>
                <a:defRPr/>
              </a:pPr>
              <a:r>
                <a:rPr lang="en-AU" sz="1200" dirty="0"/>
                <a:t>Sustainability</a:t>
              </a:r>
            </a:p>
          </p:txBody>
        </p:sp>
      </p:grpSp>
      <p:sp>
        <p:nvSpPr>
          <p:cNvPr id="31" name="TextBox 30"/>
          <p:cNvSpPr txBox="1"/>
          <p:nvPr/>
        </p:nvSpPr>
        <p:spPr>
          <a:xfrm>
            <a:off x="3495254" y="5089005"/>
            <a:ext cx="1524897" cy="646331"/>
          </a:xfrm>
          <a:prstGeom prst="rect">
            <a:avLst/>
          </a:prstGeom>
          <a:noFill/>
        </p:spPr>
        <p:txBody>
          <a:bodyPr wrap="square" rtlCol="0">
            <a:spAutoFit/>
          </a:bodyPr>
          <a:lstStyle/>
          <a:p>
            <a:pPr algn="ctr"/>
            <a:r>
              <a:rPr lang="en-AU" dirty="0" smtClean="0">
                <a:solidFill>
                  <a:schemeClr val="bg1"/>
                </a:solidFill>
              </a:rPr>
              <a:t>Sustained effectiveness</a:t>
            </a:r>
            <a:endParaRPr lang="en-AU" dirty="0">
              <a:solidFill>
                <a:schemeClr val="bg1"/>
              </a:solidFill>
            </a:endParaRPr>
          </a:p>
        </p:txBody>
      </p:sp>
    </p:spTree>
    <p:extLst>
      <p:ext uri="{BB962C8B-B14F-4D97-AF65-F5344CB8AC3E}">
        <p14:creationId xmlns:p14="http://schemas.microsoft.com/office/powerpoint/2010/main" val="1713708363"/>
      </p:ext>
    </p:extLst>
  </p:cSld>
  <p:clrMapOvr>
    <a:masterClrMapping/>
  </p:clrMapOvr>
  <p:transition advClick="0" advTm="1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ur values…&amp;quot;&quot;/&gt;&lt;property id=&quot;20307&quot; value=&quot;294&quot;/&gt;&lt;/object&gt;&lt;object type=&quot;3&quot; unique_id=&quot;10006&quot;&gt;&lt;property id=&quot;20148&quot; value=&quot;5&quot;/&gt;&lt;property id=&quot;20300&quot; value=&quot;Slide 4 - &amp;quot;The National Partnerships team&amp;quot;&quot;/&gt;&lt;property id=&quot;20307&quot; value=&quot;257&quot;/&gt;&lt;/object&gt;&lt;object type=&quot;3&quot; unique_id=&quot;10012&quot;&gt;&lt;property id=&quot;20148&quot; value=&quot;5&quot;/&gt;&lt;property id=&quot;20300&quot; value=&quot;Slide 10 - &amp;quot;Building capacity &amp;amp; sustainability&amp;#x0D;&amp;#x0A;through professional learning &amp;quot;&quot;/&gt;&lt;property id=&quot;20307&quot; value=&quot;340&quot;/&gt;&lt;/object&gt;&lt;object type=&quot;3&quot; unique_id=&quot;10014&quot;&gt;&lt;property id=&quot;20148&quot; value=&quot;5&quot;/&gt;&lt;property id=&quot;20300&quot; value=&quot;Slide 11 - &amp;quot;Creating new leadership opportunities across the school&amp;quot;&quot;/&gt;&lt;property id=&quot;20307&quot; value=&quot;342&quot;/&gt;&lt;/object&gt;&lt;object type=&quot;3&quot; unique_id=&quot;10015&quot;&gt;&lt;property id=&quot;20148&quot; value=&quot;5&quot;/&gt;&lt;property id=&quot;20300&quot; value=&quot;Slide 12 - &amp;quot;Where to next?   &amp;quot;&quot;/&gt;&lt;property id=&quot;20307&quot; value=&quot;343&quot;/&gt;&lt;/object&gt;&lt;object type=&quot;3&quot; unique_id=&quot;10018&quot;&gt;&lt;property id=&quot;20148&quot; value=&quot;5&quot;/&gt;&lt;property id=&quot;20300&quot; value=&quot;Slide 14 - &amp;quot;Focus on Reading &amp;#x0D;&amp;#x0A;Walls that Teach&amp;quot;&quot;/&gt;&lt;property id=&quot;20307&quot; value=&quot;266&quot;/&gt;&lt;/object&gt;&lt;object type=&quot;3&quot; unique_id=&quot;10019&quot;&gt;&lt;property id=&quot;20148&quot; value=&quot;5&quot;/&gt;&lt;property id=&quot;20300&quot; value=&quot;Slide 15 - &amp;quot;Focus on Reading &amp;#x0D;&amp;#x0A;Super six comprehension strategies&amp;quot;&quot;/&gt;&lt;property id=&quot;20307&quot; value=&quot;286&quot;/&gt;&lt;/object&gt;&lt;object type=&quot;3&quot; unique_id=&quot;10452&quot;&gt;&lt;property id=&quot;20148&quot; value=&quot;5&quot;/&gt;&lt;property id=&quot;20300&quot; value=&quot;Slide 3 - &amp;quot;NATIONAL PARTNERSHIP TIMELINE &amp;#x0D;&amp;#x0A;- First steps…&amp;quot;&quot;/&gt;&lt;property id=&quot;20307&quot; value=&quot;347&quot;/&gt;&lt;/object&gt;&lt;object type=&quot;3&quot; unique_id=&quot;10453&quot;&gt;&lt;property id=&quot;20148&quot; value=&quot;5&quot;/&gt;&lt;property id=&quot;20300&quot; value=&quot;Slide 5 - &amp;quot;NATIONAL PARTNERSHIP TIMELINE CONTINUES...&amp;quot;&quot;/&gt;&lt;property id=&quot;20307&quot; value=&quot;346&quot;/&gt;&lt;/object&gt;&lt;object type=&quot;3&quot; unique_id=&quot;10454&quot;&gt;&lt;property id=&quot;20148&quot; value=&quot;5&quot;/&gt;&lt;property id=&quot;20300&quot; value=&quot;Slide 6 - &amp;quot;NATIONAL PARTNERSHIP TIMELINE CONTINUES...&amp;quot;&quot;/&gt;&lt;property id=&quot;20307&quot; value=&quot;345&quot;/&gt;&lt;/object&gt;&lt;object type=&quot;3&quot; unique_id=&quot;10455&quot;&gt;&lt;property id=&quot;20148&quot; value=&quot;5&quot;/&gt;&lt;property id=&quot;20300&quot; value=&quot;Slide 7 - &amp;quot;NATIONAL PARTNERSHIP TIMELINE CONTINUES..&amp;quot;&quot;/&gt;&lt;property id=&quot;20307&quot; value=&quot;348&quot;/&gt;&lt;/object&gt;&lt;object type=&quot;3&quot; unique_id=&quot;10456&quot;&gt;&lt;property id=&quot;20148&quot; value=&quot;5&quot;/&gt;&lt;property id=&quot;20300&quot; value=&quot;Slide 8 - &amp;quot;NATIONAL PARTNERSHIP TIMELINE CONTINUES..&amp;quot;&quot;/&gt;&lt;property id=&quot;20307&quot; value=&quot;349&quot;/&gt;&lt;/object&gt;&lt;object type=&quot;3&quot; unique_id=&quot;10457&quot;&gt;&lt;property id=&quot;20148&quot; value=&quot;5&quot;/&gt;&lt;property id=&quot;20300&quot; value=&quot;Slide 9 - &amp;quot;Building capacity &amp;amp; sustainability&amp;#x0D;&amp;#x0A;through professional learning &amp;#x0D;&amp;#x0A;- Key Concepts -&amp;quot;&quot;/&gt;&lt;property id=&quot;20307&quot; value=&quot;350&quot;/&gt;&lt;/object&gt;&lt;object type=&quot;3&quot; unique_id=&quot;10522&quot;&gt;&lt;property id=&quot;20148&quot; value=&quot;5&quot;/&gt;&lt;property id=&quot;20300&quot; value=&quot;Slide 13 - &amp;quot;…and beyond 2014?&amp;quot;&quot;/&gt;&lt;property id=&quot;20307&quot; value=&quot;351&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612</TotalTime>
  <Words>632</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PowerPoint Presentation</vt:lpstr>
      <vt:lpstr>Our values…</vt:lpstr>
      <vt:lpstr>NATIONAL PARTNERSHIP TIMELINE  - First steps…</vt:lpstr>
      <vt:lpstr>The National Partnerships team</vt:lpstr>
      <vt:lpstr>NATIONAL PARTNERSHIP TIMELINE CONTINUES...</vt:lpstr>
      <vt:lpstr>NATIONAL PARTNERSHIP TIMELINE CONTINUES...</vt:lpstr>
      <vt:lpstr>NATIONAL PARTNERSHIP TIMELINE CONTINUES..</vt:lpstr>
      <vt:lpstr>NATIONAL PARTNERSHIP TIMELINE CONTINUES..</vt:lpstr>
      <vt:lpstr>Building capacity &amp; sustainability through professional learning  - Key Concepts -</vt:lpstr>
      <vt:lpstr>Building capacity &amp; sustainability through professional learning </vt:lpstr>
      <vt:lpstr>Creating new leadership opportunities across the school</vt:lpstr>
      <vt:lpstr>Where to next?   </vt:lpstr>
      <vt:lpstr>…and beyond 2014?</vt:lpstr>
      <vt:lpstr>Focus on Reading  Walls that Teach</vt:lpstr>
      <vt:lpstr>Focus on Reading  Super six comprehension strategies</vt:lpstr>
    </vt:vector>
  </TitlesOfParts>
  <Company>NSW, Department of Education and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SES Communities National Partnerships</dc:title>
  <dc:creator>staff</dc:creator>
  <cp:lastModifiedBy>Wright, Susan (Bridge St)</cp:lastModifiedBy>
  <cp:revision>160</cp:revision>
  <dcterms:created xsi:type="dcterms:W3CDTF">2013-06-01T11:56:46Z</dcterms:created>
  <dcterms:modified xsi:type="dcterms:W3CDTF">2013-07-05T04:50:48Z</dcterms:modified>
</cp:coreProperties>
</file>