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1" r:id="rId5"/>
    <p:sldId id="259" r:id="rId6"/>
    <p:sldId id="260"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p:scale>
          <a:sx n="86" d="100"/>
          <a:sy n="86" d="100"/>
        </p:scale>
        <p:origin x="-83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321459-268D-4A3F-B6F4-D28BB47E2482}" type="datetimeFigureOut">
              <a:rPr lang="en-AU" smtClean="0"/>
              <a:pPr/>
              <a:t>4/07/2013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18D76-43B8-462D-9B37-A0B427C726D0}" type="slidenum">
              <a:rPr lang="en-AU" smtClean="0"/>
              <a:pPr/>
              <a:t>‹#›</a:t>
            </a:fld>
            <a:endParaRPr lang="en-AU"/>
          </a:p>
        </p:txBody>
      </p:sp>
    </p:spTree>
    <p:extLst>
      <p:ext uri="{BB962C8B-B14F-4D97-AF65-F5344CB8AC3E}">
        <p14:creationId xmlns:p14="http://schemas.microsoft.com/office/powerpoint/2010/main" val="519743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A918D76-43B8-462D-9B37-A0B427C726D0}"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1469FB-C9B9-4426-A5DD-F353A7DF1C2B}" type="datetimeFigureOut">
              <a:rPr lang="en-AU" smtClean="0"/>
              <a:pPr/>
              <a:t>4/07/2013</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367CE0-1279-422B-891D-AC9AD938589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5367CE0-1279-422B-891D-AC9AD938589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5367CE0-1279-422B-891D-AC9AD938589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5367CE0-1279-422B-891D-AC9AD9385899}"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5367CE0-1279-422B-891D-AC9AD9385899}"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5367CE0-1279-422B-891D-AC9AD9385899}"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05367CE0-1279-422B-891D-AC9AD938589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05367CE0-1279-422B-891D-AC9AD9385899}"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1469FB-C9B9-4426-A5DD-F353A7DF1C2B}" type="datetimeFigureOut">
              <a:rPr lang="en-AU" smtClean="0"/>
              <a:pPr/>
              <a:t>4/07/2013</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05367CE0-1279-422B-891D-AC9AD938589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A1469FB-C9B9-4426-A5DD-F353A7DF1C2B}" type="datetimeFigureOut">
              <a:rPr lang="en-AU" smtClean="0"/>
              <a:pPr/>
              <a:t>4/07/2013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5367CE0-1279-422B-891D-AC9AD938589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A1469FB-C9B9-4426-A5DD-F353A7DF1C2B}" type="datetimeFigureOut">
              <a:rPr lang="en-AU" smtClean="0"/>
              <a:pPr/>
              <a:t>4/07/2013</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367CE0-1279-422B-891D-AC9AD9385899}"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A1469FB-C9B9-4426-A5DD-F353A7DF1C2B}" type="datetimeFigureOut">
              <a:rPr lang="en-AU" smtClean="0"/>
              <a:pPr/>
              <a:t>4/07/2013</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367CE0-1279-422B-891D-AC9AD938589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CE5E10.429658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onnyrigg-p.schools.nsw.edu.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endParaRPr lang="en-AU" sz="2800" dirty="0" smtClean="0"/>
          </a:p>
          <a:p>
            <a:pPr algn="ctr"/>
            <a:r>
              <a:rPr lang="en-AU" sz="2800" dirty="0" smtClean="0"/>
              <a:t>Community Partnerships </a:t>
            </a:r>
          </a:p>
          <a:p>
            <a:pPr algn="ctr"/>
            <a:r>
              <a:rPr lang="en-AU" sz="2800" dirty="0" smtClean="0"/>
              <a:t>to enhance Student Results</a:t>
            </a:r>
            <a:endParaRPr lang="en-AU" sz="2800" dirty="0"/>
          </a:p>
        </p:txBody>
      </p:sp>
      <p:pic>
        <p:nvPicPr>
          <p:cNvPr id="4" name="Picture 1" descr="cid:image001.png@01CE5E10.42965840"/>
          <p:cNvPicPr>
            <a:picLocks noChangeAspect="1" noChangeArrowheads="1"/>
          </p:cNvPicPr>
          <p:nvPr/>
        </p:nvPicPr>
        <p:blipFill>
          <a:blip r:embed="rId3" r:link="rId4" cstate="print"/>
          <a:srcRect/>
          <a:stretch>
            <a:fillRect/>
          </a:stretch>
        </p:blipFill>
        <p:spPr bwMode="auto">
          <a:xfrm>
            <a:off x="827584" y="1700808"/>
            <a:ext cx="7778130" cy="20245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nchor="ctr">
            <a:normAutofit lnSpcReduction="10000"/>
          </a:bodyPr>
          <a:lstStyle/>
          <a:p>
            <a:pPr indent="0">
              <a:buNone/>
            </a:pPr>
            <a:r>
              <a:rPr lang="en-AU" sz="2400" dirty="0"/>
              <a:t>Bonnyrigg Public School is in the South-Western Sydney region. </a:t>
            </a:r>
            <a:endParaRPr lang="en-AU" sz="2400" dirty="0" smtClean="0"/>
          </a:p>
          <a:p>
            <a:pPr indent="0">
              <a:buNone/>
            </a:pPr>
            <a:endParaRPr lang="en-AU" sz="2400" dirty="0"/>
          </a:p>
          <a:p>
            <a:pPr indent="0">
              <a:buNone/>
            </a:pPr>
            <a:r>
              <a:rPr lang="en-AU" sz="2400" dirty="0" smtClean="0"/>
              <a:t>It </a:t>
            </a:r>
            <a:r>
              <a:rPr lang="en-AU" sz="2400" dirty="0"/>
              <a:t>has </a:t>
            </a:r>
            <a:r>
              <a:rPr lang="en-AU" sz="2400" dirty="0" smtClean="0"/>
              <a:t>an enrolment </a:t>
            </a:r>
            <a:r>
              <a:rPr lang="en-AU" sz="2400" dirty="0"/>
              <a:t>of 203 primary students and 40 preschool children. </a:t>
            </a:r>
            <a:r>
              <a:rPr lang="en-AU" sz="2400" dirty="0" smtClean="0"/>
              <a:t>Three quarters </a:t>
            </a:r>
            <a:r>
              <a:rPr lang="en-AU" sz="2400" dirty="0"/>
              <a:t>of all students are </a:t>
            </a:r>
            <a:r>
              <a:rPr lang="en-AU" sz="2400" dirty="0" smtClean="0"/>
              <a:t>from </a:t>
            </a:r>
            <a:r>
              <a:rPr lang="en-AU" sz="2400" dirty="0"/>
              <a:t>language backgrounds other than </a:t>
            </a:r>
            <a:r>
              <a:rPr lang="en-AU" sz="2400" dirty="0" smtClean="0"/>
              <a:t>English and </a:t>
            </a:r>
            <a:r>
              <a:rPr lang="en-AU" sz="2400" dirty="0"/>
              <a:t>7% of students are </a:t>
            </a:r>
            <a:r>
              <a:rPr lang="en-AU" sz="2400" dirty="0" smtClean="0"/>
              <a:t>Aboriginal.</a:t>
            </a:r>
          </a:p>
          <a:p>
            <a:pPr indent="0">
              <a:buNone/>
            </a:pPr>
            <a:r>
              <a:rPr lang="en-AU" sz="2400" dirty="0" smtClean="0"/>
              <a:t> </a:t>
            </a:r>
          </a:p>
          <a:p>
            <a:pPr indent="0">
              <a:buNone/>
            </a:pPr>
            <a:r>
              <a:rPr lang="en-AU" sz="2400" dirty="0" smtClean="0"/>
              <a:t>Community Engagement is a key goal at Bonnyrigg Public School and the school has seen improved student outcomes with increased parental engagement. </a:t>
            </a:r>
          </a:p>
          <a:p>
            <a:endParaRPr lang="en-AU" sz="1800" dirty="0"/>
          </a:p>
          <a:p>
            <a:pPr algn="ctr"/>
            <a:endParaRPr lang="en-AU" sz="2000" dirty="0" smtClean="0"/>
          </a:p>
          <a:p>
            <a:pPr algn="ctr"/>
            <a:endParaRPr lang="en-AU" sz="2000" dirty="0"/>
          </a:p>
        </p:txBody>
      </p:sp>
      <p:sp>
        <p:nvSpPr>
          <p:cNvPr id="2" name="Title 1"/>
          <p:cNvSpPr>
            <a:spLocks noGrp="1"/>
          </p:cNvSpPr>
          <p:nvPr>
            <p:ph type="title"/>
          </p:nvPr>
        </p:nvSpPr>
        <p:spPr/>
        <p:txBody>
          <a:bodyPr>
            <a:normAutofit/>
          </a:bodyPr>
          <a:lstStyle/>
          <a:p>
            <a:r>
              <a:rPr lang="en-AU" sz="3600" dirty="0" smtClean="0"/>
              <a:t>About Bonnyrigg Public School</a:t>
            </a:r>
            <a:endParaRPr lang="en-AU"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25963"/>
          </a:xfrm>
        </p:spPr>
        <p:txBody>
          <a:bodyPr anchor="t">
            <a:normAutofit fontScale="92500"/>
          </a:bodyPr>
          <a:lstStyle/>
          <a:p>
            <a:pPr algn="ctr">
              <a:buNone/>
            </a:pPr>
            <a:endParaRPr lang="en-AU" sz="1800" dirty="0" smtClean="0"/>
          </a:p>
          <a:p>
            <a:pPr indent="0">
              <a:spcBef>
                <a:spcPts val="600"/>
              </a:spcBef>
              <a:spcAft>
                <a:spcPts val="600"/>
              </a:spcAft>
              <a:buNone/>
            </a:pPr>
            <a:r>
              <a:rPr lang="en-AU" sz="2400" dirty="0" smtClean="0"/>
              <a:t>Key strategies introduced at Bonnyrigg Public School to support increased parent and community engagement included:</a:t>
            </a:r>
          </a:p>
          <a:p>
            <a:pPr marL="342900" lvl="1" indent="0">
              <a:spcBef>
                <a:spcPts val="600"/>
              </a:spcBef>
              <a:spcAft>
                <a:spcPts val="600"/>
              </a:spcAft>
              <a:buFont typeface="Wingdings" pitchFamily="2" charset="2"/>
              <a:buChar char="v"/>
            </a:pPr>
            <a:r>
              <a:rPr lang="en-AU" sz="2400" dirty="0"/>
              <a:t>Facilitating support for parents with community agencies</a:t>
            </a:r>
          </a:p>
          <a:p>
            <a:pPr marL="342900" lvl="1" indent="0">
              <a:spcBef>
                <a:spcPts val="600"/>
              </a:spcBef>
              <a:spcAft>
                <a:spcPts val="600"/>
              </a:spcAft>
              <a:buFont typeface="Wingdings" pitchFamily="2" charset="2"/>
              <a:buChar char="v"/>
            </a:pPr>
            <a:r>
              <a:rPr lang="en-AU" sz="2400" dirty="0"/>
              <a:t>Involving a Community Liaison Officer, Aboriginal Education officer and the community language teacher in following up with parents about attendance issues</a:t>
            </a:r>
          </a:p>
          <a:p>
            <a:pPr marL="342900" lvl="1" indent="0">
              <a:spcBef>
                <a:spcPts val="600"/>
              </a:spcBef>
              <a:spcAft>
                <a:spcPts val="600"/>
              </a:spcAft>
              <a:buFont typeface="Wingdings" pitchFamily="2" charset="2"/>
              <a:buChar char="v"/>
            </a:pPr>
            <a:r>
              <a:rPr lang="en-AU" sz="2400" dirty="0"/>
              <a:t>Engaging parents and community members in school planning processes</a:t>
            </a:r>
          </a:p>
          <a:p>
            <a:pPr lvl="1">
              <a:buNone/>
            </a:pPr>
            <a:endParaRPr lang="en-AU" sz="1600" dirty="0"/>
          </a:p>
          <a:p>
            <a:pPr lvl="1">
              <a:buFont typeface="Wingdings" pitchFamily="2" charset="2"/>
              <a:buChar char="v"/>
            </a:pPr>
            <a:endParaRPr lang="en-AU" sz="1600" dirty="0"/>
          </a:p>
        </p:txBody>
      </p:sp>
      <p:sp>
        <p:nvSpPr>
          <p:cNvPr id="2" name="Title 1"/>
          <p:cNvSpPr>
            <a:spLocks noGrp="1"/>
          </p:cNvSpPr>
          <p:nvPr>
            <p:ph type="title"/>
          </p:nvPr>
        </p:nvSpPr>
        <p:spPr/>
        <p:txBody>
          <a:bodyPr>
            <a:noAutofit/>
          </a:bodyPr>
          <a:lstStyle/>
          <a:p>
            <a:r>
              <a:rPr lang="en-AU" sz="3600" dirty="0" smtClean="0"/>
              <a:t>Initiatives to increase parent and community engagement</a:t>
            </a:r>
            <a:endParaRPr lang="en-A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72816"/>
            <a:ext cx="8352928" cy="4525963"/>
          </a:xfrm>
        </p:spPr>
        <p:txBody>
          <a:bodyPr/>
          <a:lstStyle/>
          <a:p>
            <a:pPr marL="342900" lvl="1" indent="0">
              <a:spcBef>
                <a:spcPts val="600"/>
              </a:spcBef>
              <a:spcAft>
                <a:spcPts val="600"/>
              </a:spcAft>
              <a:buFont typeface="Wingdings" pitchFamily="2" charset="2"/>
              <a:buChar char="v"/>
            </a:pPr>
            <a:r>
              <a:rPr lang="en-AU" sz="2200" dirty="0"/>
              <a:t>Raising the expectations of parents about their children's education by conducting </a:t>
            </a:r>
            <a:r>
              <a:rPr lang="en-AU" sz="2200" dirty="0" smtClean="0"/>
              <a:t>workshops </a:t>
            </a:r>
            <a:r>
              <a:rPr lang="en-AU" sz="2200" dirty="0"/>
              <a:t>in literacy and numeracy and understanding NAPLAN data</a:t>
            </a:r>
          </a:p>
          <a:p>
            <a:pPr marL="342900" lvl="1" indent="0">
              <a:spcBef>
                <a:spcPts val="600"/>
              </a:spcBef>
              <a:spcAft>
                <a:spcPts val="600"/>
              </a:spcAft>
              <a:buFont typeface="Wingdings" pitchFamily="2" charset="2"/>
              <a:buChar char="v"/>
            </a:pPr>
            <a:r>
              <a:rPr lang="en-AU" sz="2200" dirty="0"/>
              <a:t>Facilitating the participation of Aboriginal Elders to work with Aboriginal students to improve attendance, expectations and engagement in learning.</a:t>
            </a:r>
          </a:p>
          <a:p>
            <a:pPr marL="342900" lvl="1" indent="0">
              <a:spcBef>
                <a:spcPts val="600"/>
              </a:spcBef>
              <a:spcAft>
                <a:spcPts val="600"/>
              </a:spcAft>
              <a:buFont typeface="Wingdings" pitchFamily="2" charset="2"/>
              <a:buChar char="v"/>
            </a:pPr>
            <a:r>
              <a:rPr lang="en-AU" sz="2200" dirty="0"/>
              <a:t>Improving communication channels with parents and the community through the expanded school </a:t>
            </a:r>
            <a:r>
              <a:rPr lang="en-AU" sz="2200" dirty="0" smtClean="0"/>
              <a:t>website</a:t>
            </a:r>
            <a:r>
              <a:rPr lang="en-AU" sz="2200" dirty="0"/>
              <a:t> </a:t>
            </a:r>
            <a:r>
              <a:rPr lang="en-AU" sz="2200" dirty="0" smtClean="0"/>
              <a:t>                           </a:t>
            </a:r>
            <a:r>
              <a:rPr lang="en-AU" sz="1400" dirty="0" smtClean="0">
                <a:hlinkClick r:id="rId2"/>
              </a:rPr>
              <a:t>http</a:t>
            </a:r>
            <a:r>
              <a:rPr lang="en-AU" sz="1400" dirty="0">
                <a:hlinkClick r:id="rId2"/>
              </a:rPr>
              <a:t>://www.bonnyrigg-p.schools.nsw.edu.au/</a:t>
            </a:r>
            <a:endParaRPr lang="en-AU" sz="1400" dirty="0"/>
          </a:p>
          <a:p>
            <a:endParaRPr lang="en-AU" dirty="0"/>
          </a:p>
        </p:txBody>
      </p:sp>
      <p:sp>
        <p:nvSpPr>
          <p:cNvPr id="4" name="Title 1"/>
          <p:cNvSpPr>
            <a:spLocks noGrp="1"/>
          </p:cNvSpPr>
          <p:nvPr>
            <p:ph type="title"/>
          </p:nvPr>
        </p:nvSpPr>
        <p:spPr/>
        <p:txBody>
          <a:bodyPr>
            <a:noAutofit/>
          </a:bodyPr>
          <a:lstStyle/>
          <a:p>
            <a:r>
              <a:rPr lang="en-AU" sz="3600" dirty="0" smtClean="0"/>
              <a:t>Further initiatives to increase parent and community engagement</a:t>
            </a:r>
            <a:endParaRPr lang="en-AU" sz="3600" dirty="0"/>
          </a:p>
        </p:txBody>
      </p:sp>
    </p:spTree>
    <p:extLst>
      <p:ext uri="{BB962C8B-B14F-4D97-AF65-F5344CB8AC3E}">
        <p14:creationId xmlns:p14="http://schemas.microsoft.com/office/powerpoint/2010/main" val="168064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nchor="ctr">
            <a:normAutofit/>
          </a:bodyPr>
          <a:lstStyle/>
          <a:p>
            <a:pPr indent="0">
              <a:lnSpc>
                <a:spcPct val="110000"/>
              </a:lnSpc>
              <a:spcBef>
                <a:spcPts val="600"/>
              </a:spcBef>
              <a:spcAft>
                <a:spcPts val="600"/>
              </a:spcAft>
              <a:buNone/>
            </a:pPr>
            <a:r>
              <a:rPr lang="en-AU" sz="1800" dirty="0"/>
              <a:t>The multifaceted approach to increasing engagement with parents and the </a:t>
            </a:r>
            <a:r>
              <a:rPr lang="en-AU" sz="1800" dirty="0" smtClean="0"/>
              <a:t> local </a:t>
            </a:r>
            <a:r>
              <a:rPr lang="en-AU" sz="1800" dirty="0"/>
              <a:t>community has seen </a:t>
            </a:r>
            <a:r>
              <a:rPr lang="en-AU" sz="1800" dirty="0" smtClean="0"/>
              <a:t>increased parent participation in workshops, interviews and other </a:t>
            </a:r>
            <a:r>
              <a:rPr lang="en-AU" sz="1800" dirty="0"/>
              <a:t>school community </a:t>
            </a:r>
            <a:r>
              <a:rPr lang="en-AU" sz="1800" dirty="0" smtClean="0"/>
              <a:t>activities. </a:t>
            </a:r>
          </a:p>
          <a:p>
            <a:pPr indent="0">
              <a:lnSpc>
                <a:spcPct val="110000"/>
              </a:lnSpc>
              <a:spcBef>
                <a:spcPts val="600"/>
              </a:spcBef>
              <a:spcAft>
                <a:spcPts val="600"/>
              </a:spcAft>
              <a:buNone/>
            </a:pPr>
            <a:r>
              <a:rPr lang="en-AU" sz="1800" dirty="0" smtClean="0"/>
              <a:t>The relationship between school-community partnerships and improved student outcomes in literacy and numeracy is supported by the schools increased NAPLAN results which included:</a:t>
            </a:r>
          </a:p>
          <a:p>
            <a:pPr marL="540000" indent="0">
              <a:spcBef>
                <a:spcPts val="600"/>
              </a:spcBef>
              <a:spcAft>
                <a:spcPts val="600"/>
              </a:spcAft>
              <a:buFont typeface="Wingdings" pitchFamily="2" charset="2"/>
              <a:buChar char="v"/>
            </a:pPr>
            <a:r>
              <a:rPr lang="en-AU" sz="1800" dirty="0" smtClean="0"/>
              <a:t>96%  of Year 5 students scoring above the National Minimum Standard in numeracy compared with 74% the previous year</a:t>
            </a:r>
          </a:p>
          <a:p>
            <a:pPr marL="540000" indent="0">
              <a:spcBef>
                <a:spcPts val="600"/>
              </a:spcBef>
              <a:spcAft>
                <a:spcPts val="600"/>
              </a:spcAft>
              <a:buFont typeface="Wingdings" pitchFamily="2" charset="2"/>
              <a:buChar char="v"/>
            </a:pPr>
            <a:r>
              <a:rPr lang="en-AU" sz="1800" dirty="0" smtClean="0"/>
              <a:t>83% of Year 3 students met the minimum standard in numeracy compared to 74% the previous year</a:t>
            </a:r>
          </a:p>
          <a:p>
            <a:pPr marL="540000" indent="0">
              <a:spcBef>
                <a:spcPts val="600"/>
              </a:spcBef>
              <a:spcAft>
                <a:spcPts val="600"/>
              </a:spcAft>
              <a:buFont typeface="Wingdings" pitchFamily="2" charset="2"/>
              <a:buChar char="v"/>
            </a:pPr>
            <a:r>
              <a:rPr lang="en-AU" sz="1800" dirty="0" smtClean="0"/>
              <a:t>27% of Year 3 students achieved in the proficient bands in reading compared with 18% in the year prior</a:t>
            </a:r>
          </a:p>
        </p:txBody>
      </p:sp>
      <p:sp>
        <p:nvSpPr>
          <p:cNvPr id="2" name="Title 1"/>
          <p:cNvSpPr>
            <a:spLocks noGrp="1"/>
          </p:cNvSpPr>
          <p:nvPr>
            <p:ph type="title"/>
          </p:nvPr>
        </p:nvSpPr>
        <p:spPr/>
        <p:txBody>
          <a:bodyPr>
            <a:normAutofit/>
          </a:bodyPr>
          <a:lstStyle/>
          <a:p>
            <a:r>
              <a:rPr lang="en-AU" sz="3600" dirty="0" smtClean="0"/>
              <a:t>Outcomes to date</a:t>
            </a:r>
            <a:endParaRPr lang="en-A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just">
              <a:buFont typeface="Wingdings" pitchFamily="2" charset="2"/>
              <a:buChar char="v"/>
            </a:pPr>
            <a:r>
              <a:rPr lang="en-AU" sz="2400" dirty="0" smtClean="0"/>
              <a:t>Bonnyrigg Public School will continue to focus on parent and community engagement by building on the foundations of their community engagement initiative designed to assist parents and the community in supporting learning that takes place in the classroom.  </a:t>
            </a:r>
          </a:p>
          <a:p>
            <a:pPr>
              <a:buNone/>
            </a:pPr>
            <a:endParaRPr lang="en-AU" dirty="0"/>
          </a:p>
        </p:txBody>
      </p:sp>
      <p:sp>
        <p:nvSpPr>
          <p:cNvPr id="2" name="Title 1"/>
          <p:cNvSpPr>
            <a:spLocks noGrp="1"/>
          </p:cNvSpPr>
          <p:nvPr>
            <p:ph type="title"/>
          </p:nvPr>
        </p:nvSpPr>
        <p:spPr/>
        <p:txBody>
          <a:bodyPr>
            <a:normAutofit/>
          </a:bodyPr>
          <a:lstStyle/>
          <a:p>
            <a:r>
              <a:rPr lang="en-AU" sz="3600" dirty="0" smtClean="0"/>
              <a:t>Sustainability</a:t>
            </a:r>
            <a:endParaRPr lang="en-AU" sz="36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 - &amp;quot;About Bonnyrigg Public School&amp;quot;&quot;/&gt;&lt;property id=&quot;20307&quot; value=&quot;257&quot;/&gt;&lt;/object&gt;&lt;object type=&quot;3&quot; unique_id=&quot;10005&quot;&gt;&lt;property id=&quot;20148&quot; value=&quot;5&quot;/&gt;&lt;property id=&quot;20300&quot; value=&quot;Slide 3 - &amp;quot;Initiatives to increase parent and community engagement&amp;quot;&quot;/&gt;&lt;property id=&quot;20307&quot; value=&quot;258&quot;/&gt;&lt;/object&gt;&lt;object type=&quot;3&quot; unique_id=&quot;10006&quot;&gt;&lt;property id=&quot;20148&quot; value=&quot;5&quot;/&gt;&lt;property id=&quot;20300&quot; value=&quot;Slide 4 - &amp;quot;Further initiatives to increase parent and community engagement&amp;quot;&quot;/&gt;&lt;property id=&quot;20307&quot; value=&quot;261&quot;/&gt;&lt;/object&gt;&lt;object type=&quot;3&quot; unique_id=&quot;10007&quot;&gt;&lt;property id=&quot;20148&quot; value=&quot;5&quot;/&gt;&lt;property id=&quot;20300&quot; value=&quot;Slide 5 - &amp;quot;Outcomes to date&amp;quot;&quot;/&gt;&lt;property id=&quot;20307&quot; value=&quot;259&quot;/&gt;&lt;/object&gt;&lt;object type=&quot;3&quot; unique_id=&quot;10008&quot;&gt;&lt;property id=&quot;20148&quot; value=&quot;5&quot;/&gt;&lt;property id=&quot;20300&quot; value=&quot;Slide 6 - &amp;quot;Sustainability&amp;quot;&quot;/&gt;&lt;property id=&quot;20307&quot; value=&quot;260&quot;/&gt;&lt;/object&gt;&lt;/object&gt;&lt;object type=&quot;8&quot; unique_id=&quot;10016&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278</TotalTime>
  <Words>360</Words>
  <Application>Microsoft Office PowerPoint</Application>
  <PresentationFormat>On-screen Show (4:3)</PresentationFormat>
  <Paragraphs>29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PowerPoint Presentation</vt:lpstr>
      <vt:lpstr>About Bonnyrigg Public School</vt:lpstr>
      <vt:lpstr>Initiatives to increase parent and community engagement</vt:lpstr>
      <vt:lpstr>Further initiatives to increase parent and community engagement</vt:lpstr>
      <vt:lpstr>Outcomes to date</vt:lpstr>
      <vt:lpstr>Sustainability</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Bonnyrigg Public School</dc:title>
  <dc:creator>SCLARKE71</dc:creator>
  <cp:lastModifiedBy>Wright, Susan (Bridge St)</cp:lastModifiedBy>
  <cp:revision>33</cp:revision>
  <dcterms:created xsi:type="dcterms:W3CDTF">2013-05-31T01:07:48Z</dcterms:created>
  <dcterms:modified xsi:type="dcterms:W3CDTF">2013-07-04T01:37:25Z</dcterms:modified>
</cp:coreProperties>
</file>